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9" r:id="rId2"/>
    <p:sldId id="30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5" r:id="rId11"/>
    <p:sldId id="265" r:id="rId12"/>
    <p:sldId id="266" r:id="rId13"/>
    <p:sldId id="267" r:id="rId14"/>
    <p:sldId id="268" r:id="rId15"/>
    <p:sldId id="271" r:id="rId16"/>
    <p:sldId id="306" r:id="rId17"/>
    <p:sldId id="307" r:id="rId18"/>
    <p:sldId id="270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08" r:id="rId30"/>
    <p:sldId id="309" r:id="rId31"/>
    <p:sldId id="310" r:id="rId32"/>
    <p:sldId id="285" r:id="rId33"/>
    <p:sldId id="286" r:id="rId34"/>
    <p:sldId id="311" r:id="rId35"/>
    <p:sldId id="312" r:id="rId36"/>
    <p:sldId id="287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313" r:id="rId46"/>
    <p:sldId id="297" r:id="rId47"/>
    <p:sldId id="298" r:id="rId48"/>
  </p:sldIdLst>
  <p:sldSz cx="9144000" cy="6858000" type="screen4x3"/>
  <p:notesSz cx="9944100" cy="6805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34" y="-9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"/>
            <a:ext cx="9144000" cy="63038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2132" y="516763"/>
            <a:ext cx="8339734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1/11/2023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 u="sng">
                <a:solidFill>
                  <a:schemeClr val="hlink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1/11/2023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1/11/2023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1/11/2023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1/11/2023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9094" y="272287"/>
            <a:ext cx="7385811" cy="512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74823" y="2468321"/>
            <a:ext cx="6480809" cy="2354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 u="sng">
                <a:solidFill>
                  <a:schemeClr val="hlink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1/11/2023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hyperlink" Target="http://www.i-ken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www.i-ken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ken.org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-ken.org/" TargetMode="External"/><Relationship Id="rId3" Type="http://schemas.openxmlformats.org/officeDocument/2006/relationships/hyperlink" Target="http://www.i-ken.org/blog/?page_id=4451" TargetMode="External"/><Relationship Id="rId7" Type="http://schemas.openxmlformats.org/officeDocument/2006/relationships/image" Target="../media/image3.jpeg"/><Relationship Id="rId2" Type="http://schemas.openxmlformats.org/officeDocument/2006/relationships/hyperlink" Target="http://www.i-ken.org/blog/?page_id=444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-ken.org/blog/?page_id=6140" TargetMode="External"/><Relationship Id="rId5" Type="http://schemas.openxmlformats.org/officeDocument/2006/relationships/hyperlink" Target="http://www.i-ken.org/blog/?page_id=4233" TargetMode="External"/><Relationship Id="rId4" Type="http://schemas.openxmlformats.org/officeDocument/2006/relationships/hyperlink" Target="http://www.i-ken.org/blog/?page_id=4064" TargetMode="Externa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ovies.school/" TargetMode="External"/><Relationship Id="rId2" Type="http://schemas.openxmlformats.org/officeDocument/2006/relationships/hyperlink" Target="http://www.omovies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hyperlink" Target="http://www.coracor.e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jpeg"/><Relationship Id="rId2" Type="http://schemas.openxmlformats.org/officeDocument/2006/relationships/hyperlink" Target="http://www.omovies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i-ken.org/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hyperlink" Target="http://www.i-ken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nits.georgetown.edu/linguistics/gurt/2015/program.html" TargetMode="External"/><Relationship Id="rId7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i-ken.org/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ken.org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hyperlink" Target="http://www.i-ken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i-ke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ken.org/bfree.htm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hyperlink" Target="http://www.i-ken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ken.org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i-ke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facebook.com/rainbowcenternapoli2" TargetMode="External"/><Relationship Id="rId7" Type="http://schemas.openxmlformats.org/officeDocument/2006/relationships/hyperlink" Target="http://www.i-ken.org/" TargetMode="External"/><Relationship Id="rId2" Type="http://schemas.openxmlformats.org/officeDocument/2006/relationships/hyperlink" Target="http://www.i-ken.org/blog/progetti-2/rainbow-center-napoli/questa-casa-non-e-un-albergo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hyperlink" Target="https://www.facebook.com/search/top?q=Rainbow%20Center%20Napoli" TargetMode="External"/><Relationship Id="rId4" Type="http://schemas.openxmlformats.org/officeDocument/2006/relationships/hyperlink" Target="http://www.i-ken.org/blog/cliclavoro/sportello-lgbt/" TargetMode="External"/><Relationship Id="rId9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ken.org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i-ken.org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ken.org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i-ken.org/bfree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hyperlink" Target="http://www.i-ken.org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i-ken.org/blog/?page_id=7862" TargetMode="External"/><Relationship Id="rId2" Type="http://schemas.openxmlformats.org/officeDocument/2006/relationships/hyperlink" Target="http://www.i-ke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-ken.org/blog/?page_id=7827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afimformazione.it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hyperlink" Target="http://www.i-ken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ken.org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hyperlink" Target="http://www.i-ken.org/" TargetMode="Externa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ken.org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@iKenLGBTQ" TargetMode="External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hyperlink" Target="https://www.youtube.com/user/iKenONLUS" TargetMode="External"/><Relationship Id="rId7" Type="http://schemas.openxmlformats.org/officeDocument/2006/relationships/hyperlink" Target="https://www.facebook.com/groups/459664727445091/" TargetMode="External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hyperlink" Target="http://www.i-ken.org/" TargetMode="Externa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86751105511/" TargetMode="External"/><Relationship Id="rId11" Type="http://schemas.openxmlformats.org/officeDocument/2006/relationships/hyperlink" Target="mailto:info@i-ken.org" TargetMode="External"/><Relationship Id="rId5" Type="http://schemas.openxmlformats.org/officeDocument/2006/relationships/hyperlink" Target="https://www.facebook.com/pages/Sportello-Lesbica-Gay-Transgender-i-Ken-CGIL-Nuovi-Diritti/372074606145542?ref=bookmarks" TargetMode="External"/><Relationship Id="rId15" Type="http://schemas.openxmlformats.org/officeDocument/2006/relationships/image" Target="../media/image61.png"/><Relationship Id="rId10" Type="http://schemas.openxmlformats.org/officeDocument/2006/relationships/hyperlink" Target="https://www.flickr.com/photos/44295663@N06/" TargetMode="External"/><Relationship Id="rId19" Type="http://schemas.openxmlformats.org/officeDocument/2006/relationships/image" Target="../media/image65.jpeg"/><Relationship Id="rId4" Type="http://schemas.openxmlformats.org/officeDocument/2006/relationships/hyperlink" Target="https://www.facebook.com/iken.onlus" TargetMode="External"/><Relationship Id="rId9" Type="http://schemas.openxmlformats.org/officeDocument/2006/relationships/hyperlink" Target="https://instagram.com/ikenlgbt" TargetMode="External"/><Relationship Id="rId1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www.i-ke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ken.org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ken.org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-ken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ken.org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://www.i-ken.org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04800" y="228600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4800" spc="-5" dirty="0">
                <a:solidFill>
                  <a:srgbClr val="303030"/>
                </a:solidFill>
                <a:cs typeface="Arial MT"/>
              </a:rPr>
              <a:t>R</a:t>
            </a:r>
            <a:r>
              <a:rPr lang="it-IT" sz="4800" spc="-5" dirty="0" smtClean="0">
                <a:solidFill>
                  <a:srgbClr val="303030"/>
                </a:solidFill>
                <a:cs typeface="Arial MT"/>
              </a:rPr>
              <a:t>accogli</a:t>
            </a:r>
            <a:r>
              <a:rPr lang="it-IT" sz="4800" spc="-100" dirty="0" smtClean="0">
                <a:solidFill>
                  <a:srgbClr val="303030"/>
                </a:solidFill>
                <a:cs typeface="Arial MT"/>
              </a:rPr>
              <a:t> </a:t>
            </a:r>
            <a:r>
              <a:rPr lang="it-IT" sz="4800" spc="-5" dirty="0" smtClean="0">
                <a:solidFill>
                  <a:srgbClr val="303030"/>
                </a:solidFill>
                <a:cs typeface="Arial MT"/>
              </a:rPr>
              <a:t>la</a:t>
            </a:r>
            <a:r>
              <a:rPr lang="it-IT" sz="4800" spc="-30" dirty="0" smtClean="0">
                <a:solidFill>
                  <a:srgbClr val="303030"/>
                </a:solidFill>
                <a:cs typeface="Arial MT"/>
              </a:rPr>
              <a:t> </a:t>
            </a:r>
            <a:r>
              <a:rPr lang="it-IT" sz="4800" spc="-5" dirty="0" smtClean="0">
                <a:solidFill>
                  <a:srgbClr val="303030"/>
                </a:solidFill>
                <a:cs typeface="Arial MT"/>
              </a:rPr>
              <a:t>saponetta…</a:t>
            </a:r>
            <a:endParaRPr lang="it-IT" sz="4800" dirty="0">
              <a:cs typeface="Arial MT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4191000" y="5772423"/>
            <a:ext cx="4953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 smtClean="0">
                <a:solidFill>
                  <a:srgbClr val="303030"/>
                </a:solidFill>
                <a:latin typeface="+mj-lt"/>
                <a:cs typeface="Arial MT"/>
              </a:rPr>
              <a:t>…</a:t>
            </a:r>
            <a:r>
              <a:rPr sz="4000" spc="-5" dirty="0" smtClean="0">
                <a:solidFill>
                  <a:srgbClr val="303030"/>
                </a:solidFill>
                <a:cs typeface="Arial MT"/>
              </a:rPr>
              <a:t>lava</a:t>
            </a:r>
            <a:r>
              <a:rPr sz="4000" spc="-50" dirty="0" smtClean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4000" dirty="0">
                <a:solidFill>
                  <a:srgbClr val="303030"/>
                </a:solidFill>
                <a:latin typeface="+mj-lt"/>
                <a:cs typeface="Arial MT"/>
              </a:rPr>
              <a:t>via</a:t>
            </a:r>
            <a:r>
              <a:rPr sz="4000" spc="-4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4000" dirty="0">
                <a:solidFill>
                  <a:srgbClr val="303030"/>
                </a:solidFill>
                <a:latin typeface="+mj-lt"/>
                <a:cs typeface="Arial MT"/>
              </a:rPr>
              <a:t>il</a:t>
            </a:r>
            <a:r>
              <a:rPr sz="4000" spc="-6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4000" spc="-10" dirty="0">
                <a:solidFill>
                  <a:srgbClr val="303030"/>
                </a:solidFill>
                <a:latin typeface="+mj-lt"/>
                <a:cs typeface="Arial MT"/>
              </a:rPr>
              <a:t>pregiudizio!</a:t>
            </a:r>
            <a:endParaRPr sz="4000" dirty="0">
              <a:latin typeface="+mj-l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WhatsApp Image 2023-01-11 at 16.53.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3200" y="1447800"/>
            <a:ext cx="5994400" cy="4495800"/>
          </a:xfrm>
          <a:prstGeom prst="rect">
            <a:avLst/>
          </a:prstGeom>
        </p:spPr>
      </p:pic>
      <p:sp>
        <p:nvSpPr>
          <p:cNvPr id="11" name="Pentagono 10"/>
          <p:cNvSpPr/>
          <p:nvPr/>
        </p:nvSpPr>
        <p:spPr>
          <a:xfrm>
            <a:off x="0" y="228600"/>
            <a:ext cx="7162800" cy="9906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 cordiale rapporto con  la Curia Arcivescovile  di Napoli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Immagine 8" descr="cuore-arcobaleno-fondo-trasparen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410200"/>
            <a:ext cx="1519309" cy="1447800"/>
          </a:xfrm>
          <a:prstGeom prst="rect">
            <a:avLst/>
          </a:prstGeom>
        </p:spPr>
      </p:pic>
      <p:sp>
        <p:nvSpPr>
          <p:cNvPr id="12" name="object 6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4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13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08925" y="4292598"/>
            <a:ext cx="1234948" cy="2565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08925" y="4292598"/>
            <a:ext cx="1234948" cy="25653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8814" y="2928873"/>
            <a:ext cx="345821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633980" algn="l"/>
              </a:tabLst>
            </a:pPr>
            <a:r>
              <a:rPr sz="1200" spc="-15" dirty="0">
                <a:latin typeface="Arial MT"/>
                <a:cs typeface="Arial MT"/>
              </a:rPr>
              <a:t>di</a:t>
            </a:r>
            <a:r>
              <a:rPr sz="1200" spc="210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Avellino,</a:t>
            </a:r>
            <a:r>
              <a:rPr sz="1200" spc="19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Consigliera</a:t>
            </a:r>
            <a:r>
              <a:rPr sz="1200" spc="17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di</a:t>
            </a:r>
            <a:r>
              <a:rPr sz="1200" spc="18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Pari</a:t>
            </a:r>
            <a:r>
              <a:rPr sz="1200" spc="21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Opportunità</a:t>
            </a:r>
            <a:r>
              <a:rPr sz="1200" spc="195" dirty="0">
                <a:latin typeface="Arial MT"/>
                <a:cs typeface="Arial MT"/>
              </a:rPr>
              <a:t> </a:t>
            </a:r>
            <a:r>
              <a:rPr sz="1200" spc="-25" dirty="0">
                <a:latin typeface="Arial MT"/>
                <a:cs typeface="Arial MT"/>
              </a:rPr>
              <a:t>del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Comune</a:t>
            </a:r>
            <a:r>
              <a:rPr sz="1200" spc="13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di</a:t>
            </a:r>
            <a:r>
              <a:rPr sz="1200" spc="17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Napoli,</a:t>
            </a:r>
            <a:r>
              <a:rPr sz="1200" spc="155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Consigliera</a:t>
            </a:r>
            <a:r>
              <a:rPr sz="1200" spc="13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di</a:t>
            </a:r>
            <a:r>
              <a:rPr sz="1200" spc="17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Pari</a:t>
            </a:r>
            <a:r>
              <a:rPr sz="1200" spc="17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Opportunità </a:t>
            </a:r>
            <a:r>
              <a:rPr sz="1200" spc="-3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del</a:t>
            </a:r>
            <a:r>
              <a:rPr sz="1200" spc="285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Comune</a:t>
            </a:r>
            <a:r>
              <a:rPr sz="1200" spc="-15" dirty="0">
                <a:latin typeface="Arial MT"/>
                <a:cs typeface="Arial MT"/>
              </a:rPr>
              <a:t> di</a:t>
            </a:r>
            <a:r>
              <a:rPr sz="1200" spc="29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Avellino,</a:t>
            </a:r>
            <a:r>
              <a:rPr sz="1200" spc="29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Garante</a:t>
            </a:r>
            <a:r>
              <a:rPr sz="1200" spc="3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per</a:t>
            </a:r>
            <a:r>
              <a:rPr sz="1200" spc="27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l’Infanzia</a:t>
            </a:r>
            <a:r>
              <a:rPr sz="1200" spc="29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e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25" dirty="0">
                <a:latin typeface="Arial MT"/>
                <a:cs typeface="Arial MT"/>
              </a:rPr>
              <a:t>L’Adolescenza</a:t>
            </a:r>
            <a:r>
              <a:rPr sz="1200" spc="68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Regione</a:t>
            </a:r>
            <a:r>
              <a:rPr sz="1200" spc="67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Campania,	</a:t>
            </a:r>
            <a:r>
              <a:rPr sz="1200" spc="-20" dirty="0">
                <a:latin typeface="Arial MT"/>
                <a:cs typeface="Arial MT"/>
              </a:rPr>
              <a:t>Comune</a:t>
            </a:r>
            <a:r>
              <a:rPr sz="1200" spc="295" dirty="0">
                <a:latin typeface="Arial MT"/>
                <a:cs typeface="Arial MT"/>
              </a:rPr>
              <a:t> </a:t>
            </a:r>
            <a:r>
              <a:rPr sz="1200" spc="-25" dirty="0">
                <a:latin typeface="Arial MT"/>
                <a:cs typeface="Arial MT"/>
              </a:rPr>
              <a:t>di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Napoli,</a:t>
            </a:r>
            <a:r>
              <a:rPr sz="1200" spc="204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Istituti</a:t>
            </a:r>
            <a:r>
              <a:rPr sz="1200" spc="254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Scolastici</a:t>
            </a:r>
            <a:r>
              <a:rPr sz="1200" spc="254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medi</a:t>
            </a:r>
            <a:r>
              <a:rPr sz="1200" spc="229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inferiori</a:t>
            </a:r>
            <a:r>
              <a:rPr sz="1200" spc="229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e</a:t>
            </a:r>
            <a:r>
              <a:rPr sz="1200" spc="23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superiori, </a:t>
            </a:r>
            <a:r>
              <a:rPr sz="1200" spc="-3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</a:t>
            </a:r>
            <a:r>
              <a:rPr sz="1200" spc="-5" dirty="0">
                <a:latin typeface="Arial MT"/>
                <a:cs typeface="Arial MT"/>
              </a:rPr>
              <a:t>L</a:t>
            </a:r>
            <a:r>
              <a:rPr sz="1200" dirty="0">
                <a:latin typeface="Arial MT"/>
                <a:cs typeface="Arial MT"/>
              </a:rPr>
              <a:t>G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Na</a:t>
            </a:r>
            <a:r>
              <a:rPr sz="1200" dirty="0">
                <a:latin typeface="Arial MT"/>
                <a:cs typeface="Arial MT"/>
              </a:rPr>
              <a:t>p</a:t>
            </a:r>
            <a:r>
              <a:rPr sz="1200" spc="-5" dirty="0">
                <a:latin typeface="Arial MT"/>
                <a:cs typeface="Arial MT"/>
              </a:rPr>
              <a:t>oli</a:t>
            </a:r>
            <a:r>
              <a:rPr sz="1200" spc="-1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</a:t>
            </a:r>
            <a:r>
              <a:rPr sz="1200" spc="15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ano</a:t>
            </a:r>
            <a:r>
              <a:rPr sz="1200" spc="-1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Loca</a:t>
            </a:r>
            <a:r>
              <a:rPr sz="1200" spc="15" dirty="0">
                <a:latin typeface="Arial MT"/>
                <a:cs typeface="Arial MT"/>
              </a:rPr>
              <a:t>l</a:t>
            </a:r>
            <a:r>
              <a:rPr sz="1200" spc="-5" dirty="0">
                <a:latin typeface="Arial MT"/>
                <a:cs typeface="Arial MT"/>
              </a:rPr>
              <a:t>e</a:t>
            </a:r>
            <a:r>
              <a:rPr sz="1200" spc="-1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G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ovan</a:t>
            </a:r>
            <a:r>
              <a:rPr sz="1200" dirty="0">
                <a:latin typeface="Arial MT"/>
                <a:cs typeface="Arial MT"/>
              </a:rPr>
              <a:t>i,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Ist</a:t>
            </a:r>
            <a:r>
              <a:rPr sz="1200" spc="15" dirty="0">
                <a:latin typeface="Arial MT"/>
                <a:cs typeface="Arial MT"/>
              </a:rPr>
              <a:t>i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5" dirty="0">
                <a:latin typeface="Arial MT"/>
                <a:cs typeface="Arial MT"/>
              </a:rPr>
              <a:t>u</a:t>
            </a:r>
            <a:r>
              <a:rPr sz="1200" dirty="0">
                <a:latin typeface="Arial MT"/>
                <a:cs typeface="Arial MT"/>
              </a:rPr>
              <a:t>to  Francese </a:t>
            </a:r>
            <a:r>
              <a:rPr sz="1200" spc="-5" dirty="0">
                <a:latin typeface="Arial MT"/>
                <a:cs typeface="Arial MT"/>
              </a:rPr>
              <a:t>di Napoli, Università </a:t>
            </a:r>
            <a:r>
              <a:rPr sz="1200" dirty="0">
                <a:latin typeface="Arial MT"/>
                <a:cs typeface="Arial MT"/>
              </a:rPr>
              <a:t>Federico II , </a:t>
            </a:r>
            <a:r>
              <a:rPr sz="1200" spc="-5" dirty="0">
                <a:latin typeface="Arial MT"/>
                <a:cs typeface="Arial MT"/>
              </a:rPr>
              <a:t>ADISU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F</a:t>
            </a:r>
            <a:r>
              <a:rPr sz="1200" dirty="0">
                <a:latin typeface="Arial MT"/>
                <a:cs typeface="Arial MT"/>
              </a:rPr>
              <a:t>e</a:t>
            </a:r>
            <a:r>
              <a:rPr sz="1200" spc="5" dirty="0">
                <a:latin typeface="Arial MT"/>
                <a:cs typeface="Arial MT"/>
              </a:rPr>
              <a:t>d</a:t>
            </a:r>
            <a:r>
              <a:rPr sz="1200" dirty="0">
                <a:latin typeface="Arial MT"/>
                <a:cs typeface="Arial MT"/>
              </a:rPr>
              <a:t>e</a:t>
            </a:r>
            <a:r>
              <a:rPr sz="1200" spc="-15" dirty="0">
                <a:latin typeface="Arial MT"/>
                <a:cs typeface="Arial MT"/>
              </a:rPr>
              <a:t>r</a:t>
            </a:r>
            <a:r>
              <a:rPr sz="1200" dirty="0">
                <a:latin typeface="Arial MT"/>
                <a:cs typeface="Arial MT"/>
              </a:rPr>
              <a:t>i</a:t>
            </a:r>
            <a:r>
              <a:rPr sz="1200" spc="-30" dirty="0">
                <a:latin typeface="Arial MT"/>
                <a:cs typeface="Arial MT"/>
              </a:rPr>
              <a:t>c</a:t>
            </a:r>
            <a:r>
              <a:rPr sz="1200" dirty="0">
                <a:latin typeface="Arial MT"/>
                <a:cs typeface="Arial MT"/>
              </a:rPr>
              <a:t>o</a:t>
            </a:r>
            <a:r>
              <a:rPr sz="1200" spc="-114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II, </a:t>
            </a:r>
            <a:r>
              <a:rPr sz="1200" spc="-5" dirty="0">
                <a:latin typeface="Arial MT"/>
                <a:cs typeface="Arial MT"/>
              </a:rPr>
              <a:t>C</a:t>
            </a:r>
            <a:r>
              <a:rPr sz="1200" dirty="0">
                <a:latin typeface="Arial MT"/>
                <a:cs typeface="Arial MT"/>
              </a:rPr>
              <a:t>OINO</a:t>
            </a:r>
            <a:r>
              <a:rPr sz="1200" spc="-10" dirty="0">
                <a:latin typeface="Arial MT"/>
                <a:cs typeface="Arial MT"/>
              </a:rPr>
              <a:t>R</a:t>
            </a:r>
            <a:r>
              <a:rPr sz="1200" dirty="0">
                <a:latin typeface="Arial MT"/>
                <a:cs typeface="Arial MT"/>
              </a:rPr>
              <a:t>,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U</a:t>
            </a:r>
            <a:r>
              <a:rPr sz="1200" dirty="0">
                <a:latin typeface="Arial MT"/>
                <a:cs typeface="Arial MT"/>
              </a:rPr>
              <a:t>n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dirty="0">
                <a:latin typeface="Arial MT"/>
                <a:cs typeface="Arial MT"/>
              </a:rPr>
              <a:t>ve</a:t>
            </a:r>
            <a:r>
              <a:rPr sz="1200" spc="5" dirty="0">
                <a:latin typeface="Arial MT"/>
                <a:cs typeface="Arial MT"/>
              </a:rPr>
              <a:t>r</a:t>
            </a:r>
            <a:r>
              <a:rPr sz="1200" dirty="0">
                <a:latin typeface="Arial MT"/>
                <a:cs typeface="Arial MT"/>
              </a:rPr>
              <a:t>s</a:t>
            </a:r>
            <a:r>
              <a:rPr sz="1200" spc="-5" dirty="0">
                <a:latin typeface="Arial MT"/>
                <a:cs typeface="Arial MT"/>
              </a:rPr>
              <a:t>i</a:t>
            </a:r>
            <a:r>
              <a:rPr sz="1200" dirty="0">
                <a:latin typeface="Arial MT"/>
                <a:cs typeface="Arial MT"/>
              </a:rPr>
              <a:t>tà</a:t>
            </a:r>
            <a:r>
              <a:rPr sz="1200" spc="-114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</a:t>
            </a:r>
            <a:r>
              <a:rPr sz="1200" dirty="0">
                <a:latin typeface="Arial MT"/>
                <a:cs typeface="Arial MT"/>
              </a:rPr>
              <a:t>u</a:t>
            </a:r>
            <a:r>
              <a:rPr sz="1200" spc="5" dirty="0">
                <a:latin typeface="Arial MT"/>
                <a:cs typeface="Arial MT"/>
              </a:rPr>
              <a:t>o</a:t>
            </a:r>
            <a:r>
              <a:rPr sz="1200" dirty="0">
                <a:latin typeface="Arial MT"/>
                <a:cs typeface="Arial MT"/>
              </a:rPr>
              <a:t>r</a:t>
            </a:r>
            <a:r>
              <a:rPr sz="1200" spc="-4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O</a:t>
            </a:r>
            <a:r>
              <a:rPr sz="1200" spc="5" dirty="0">
                <a:latin typeface="Arial MT"/>
                <a:cs typeface="Arial MT"/>
              </a:rPr>
              <a:t>r</a:t>
            </a:r>
            <a:r>
              <a:rPr sz="1200" dirty="0">
                <a:latin typeface="Arial MT"/>
                <a:cs typeface="Arial MT"/>
              </a:rPr>
              <a:t>so</a:t>
            </a:r>
            <a:r>
              <a:rPr sz="1200" spc="20" dirty="0">
                <a:latin typeface="Arial MT"/>
                <a:cs typeface="Arial MT"/>
              </a:rPr>
              <a:t>l</a:t>
            </a:r>
            <a:r>
              <a:rPr sz="1200" dirty="0">
                <a:latin typeface="Arial MT"/>
                <a:cs typeface="Arial MT"/>
              </a:rPr>
              <a:t>a  </a:t>
            </a:r>
            <a:r>
              <a:rPr sz="1200" spc="-5" dirty="0">
                <a:latin typeface="Arial MT"/>
                <a:cs typeface="Arial MT"/>
              </a:rPr>
              <a:t>Benincasa,</a:t>
            </a:r>
            <a:r>
              <a:rPr sz="1200" spc="-9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Mediateca</a:t>
            </a:r>
            <a:r>
              <a:rPr sz="1200" spc="-10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Santa</a:t>
            </a:r>
            <a:r>
              <a:rPr sz="1200" spc="-3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Sofia,</a:t>
            </a:r>
            <a:r>
              <a:rPr sz="1200" spc="-70" dirty="0">
                <a:latin typeface="Arial MT"/>
                <a:cs typeface="Arial MT"/>
              </a:rPr>
              <a:t> </a:t>
            </a:r>
            <a:r>
              <a:rPr sz="1200" spc="-30" dirty="0">
                <a:latin typeface="Arial MT"/>
                <a:cs typeface="Arial MT"/>
              </a:rPr>
              <a:t>P.A.N.</a:t>
            </a:r>
            <a:r>
              <a:rPr sz="1200" spc="114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Napoli,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814" y="4575429"/>
            <a:ext cx="345567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67055" algn="l"/>
                <a:tab pos="731520" algn="l"/>
                <a:tab pos="862965" algn="l"/>
                <a:tab pos="1280795" algn="l"/>
                <a:tab pos="1551940" algn="l"/>
                <a:tab pos="1802130" algn="l"/>
                <a:tab pos="1981835" algn="l"/>
                <a:tab pos="2042795" algn="l"/>
                <a:tab pos="2335530" algn="l"/>
                <a:tab pos="2582545" algn="l"/>
                <a:tab pos="2701290" algn="l"/>
                <a:tab pos="3046095" algn="l"/>
                <a:tab pos="3088640" algn="l"/>
                <a:tab pos="3173730" algn="l"/>
              </a:tabLst>
            </a:pPr>
            <a:r>
              <a:rPr sz="1200" dirty="0">
                <a:latin typeface="Arial MT"/>
                <a:cs typeface="Arial MT"/>
              </a:rPr>
              <a:t>CGIL </a:t>
            </a:r>
            <a:r>
              <a:rPr sz="1200" spc="-8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Ca</a:t>
            </a:r>
            <a:r>
              <a:rPr sz="1200" spc="-45" dirty="0">
                <a:latin typeface="Arial MT"/>
                <a:cs typeface="Arial MT"/>
              </a:rPr>
              <a:t>m</a:t>
            </a:r>
            <a:r>
              <a:rPr sz="1200" spc="-5" dirty="0">
                <a:latin typeface="Arial MT"/>
                <a:cs typeface="Arial MT"/>
              </a:rPr>
              <a:t>pan</a:t>
            </a:r>
            <a:r>
              <a:rPr sz="1200" spc="15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a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3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e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Na</a:t>
            </a:r>
            <a:r>
              <a:rPr sz="1200" dirty="0">
                <a:latin typeface="Arial MT"/>
                <a:cs typeface="Arial MT"/>
              </a:rPr>
              <a:t>p</a:t>
            </a:r>
            <a:r>
              <a:rPr sz="1200" spc="-5" dirty="0">
                <a:latin typeface="Arial MT"/>
                <a:cs typeface="Arial MT"/>
              </a:rPr>
              <a:t>ol</a:t>
            </a:r>
            <a:r>
              <a:rPr sz="1200" spc="-10" dirty="0">
                <a:latin typeface="Arial MT"/>
                <a:cs typeface="Arial MT"/>
              </a:rPr>
              <a:t>i</a:t>
            </a:r>
            <a:r>
              <a:rPr sz="1200" dirty="0">
                <a:latin typeface="Arial MT"/>
                <a:cs typeface="Arial MT"/>
              </a:rPr>
              <a:t>,		</a:t>
            </a:r>
            <a:r>
              <a:rPr sz="1200" spc="-5" dirty="0">
                <a:latin typeface="Arial MT"/>
                <a:cs typeface="Arial MT"/>
              </a:rPr>
              <a:t>C</a:t>
            </a:r>
            <a:r>
              <a:rPr sz="1200" spc="10" dirty="0">
                <a:latin typeface="Arial MT"/>
                <a:cs typeface="Arial MT"/>
              </a:rPr>
              <a:t>i</a:t>
            </a:r>
            <a:r>
              <a:rPr sz="1200" dirty="0">
                <a:latin typeface="Arial MT"/>
                <a:cs typeface="Arial MT"/>
              </a:rPr>
              <a:t>tt</a:t>
            </a:r>
            <a:r>
              <a:rPr sz="1200" spc="-5" dirty="0">
                <a:latin typeface="Arial MT"/>
                <a:cs typeface="Arial MT"/>
              </a:rPr>
              <a:t>à</a:t>
            </a:r>
            <a:r>
              <a:rPr sz="1200" spc="-9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de</a:t>
            </a:r>
            <a:r>
              <a:rPr sz="1200" spc="15" dirty="0">
                <a:latin typeface="Arial MT"/>
                <a:cs typeface="Arial MT"/>
              </a:rPr>
              <a:t>ll</a:t>
            </a:r>
            <a:r>
              <a:rPr sz="1200" spc="-5" dirty="0">
                <a:latin typeface="Arial MT"/>
                <a:cs typeface="Arial MT"/>
              </a:rPr>
              <a:t>a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</a:t>
            </a:r>
            <a:r>
              <a:rPr sz="1200" spc="-5" dirty="0">
                <a:latin typeface="Arial MT"/>
                <a:cs typeface="Arial MT"/>
              </a:rPr>
              <a:t>ci</a:t>
            </a:r>
            <a:r>
              <a:rPr sz="1200" spc="-30" dirty="0">
                <a:latin typeface="Arial MT"/>
                <a:cs typeface="Arial MT"/>
              </a:rPr>
              <a:t>e</a:t>
            </a:r>
            <a:r>
              <a:rPr sz="1200" spc="-25" dirty="0">
                <a:latin typeface="Arial MT"/>
                <a:cs typeface="Arial MT"/>
              </a:rPr>
              <a:t>nz</a:t>
            </a:r>
            <a:r>
              <a:rPr sz="1200" spc="-5" dirty="0">
                <a:latin typeface="Arial MT"/>
                <a:cs typeface="Arial MT"/>
              </a:rPr>
              <a:t>a</a:t>
            </a:r>
            <a:r>
              <a:rPr sz="1200" dirty="0">
                <a:latin typeface="Arial MT"/>
                <a:cs typeface="Arial MT"/>
              </a:rPr>
              <a:t>,  Gesco,</a:t>
            </a:r>
            <a:r>
              <a:rPr sz="1200" spc="20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Lega</a:t>
            </a:r>
            <a:r>
              <a:rPr sz="1200" spc="204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Coop</a:t>
            </a:r>
            <a:r>
              <a:rPr sz="1200" spc="200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Campania,</a:t>
            </a:r>
            <a:r>
              <a:rPr sz="1200" spc="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Federconsumatori, </a:t>
            </a:r>
            <a:r>
              <a:rPr sz="1200" spc="-3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Centro</a:t>
            </a:r>
            <a:r>
              <a:rPr sz="1200" spc="23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SINAPSI,</a:t>
            </a:r>
            <a:r>
              <a:rPr sz="1200" spc="21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Scuola</a:t>
            </a:r>
            <a:r>
              <a:rPr sz="1200" spc="21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di</a:t>
            </a:r>
            <a:r>
              <a:rPr sz="1200" spc="235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Cinema</a:t>
            </a:r>
            <a:r>
              <a:rPr sz="1200" spc="22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di</a:t>
            </a:r>
            <a:r>
              <a:rPr sz="1200" spc="23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Napoli,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F</a:t>
            </a:r>
            <a:r>
              <a:rPr sz="1200" spc="-5" dirty="0">
                <a:latin typeface="Arial MT"/>
                <a:cs typeface="Arial MT"/>
              </a:rPr>
              <a:t>l</a:t>
            </a:r>
            <a:r>
              <a:rPr sz="1200" spc="-30" dirty="0">
                <a:latin typeface="Arial MT"/>
                <a:cs typeface="Arial MT"/>
              </a:rPr>
              <a:t>o</a:t>
            </a:r>
            <a:r>
              <a:rPr sz="1200" spc="-20" dirty="0">
                <a:latin typeface="Arial MT"/>
                <a:cs typeface="Arial MT"/>
              </a:rPr>
              <a:t>r</a:t>
            </a:r>
            <a:r>
              <a:rPr sz="1200" spc="-5" dirty="0">
                <a:latin typeface="Arial MT"/>
                <a:cs typeface="Arial MT"/>
              </a:rPr>
              <a:t>e</a:t>
            </a:r>
            <a:r>
              <a:rPr sz="1200" spc="-25" dirty="0">
                <a:latin typeface="Arial MT"/>
                <a:cs typeface="Arial MT"/>
              </a:rPr>
              <a:t>nc</a:t>
            </a:r>
            <a:r>
              <a:rPr sz="1200" spc="-5" dirty="0">
                <a:latin typeface="Arial MT"/>
                <a:cs typeface="Arial MT"/>
              </a:rPr>
              <a:t>e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5" dirty="0">
                <a:latin typeface="Arial MT"/>
                <a:cs typeface="Arial MT"/>
              </a:rPr>
              <a:t>Qu</a:t>
            </a:r>
            <a:r>
              <a:rPr sz="1200" spc="-5" dirty="0">
                <a:latin typeface="Arial MT"/>
                <a:cs typeface="Arial MT"/>
              </a:rPr>
              <a:t>e</a:t>
            </a:r>
            <a:r>
              <a:rPr sz="1200" spc="-25" dirty="0">
                <a:latin typeface="Arial MT"/>
                <a:cs typeface="Arial MT"/>
              </a:rPr>
              <a:t>e</a:t>
            </a:r>
            <a:r>
              <a:rPr sz="1200" dirty="0">
                <a:latin typeface="Arial MT"/>
                <a:cs typeface="Arial MT"/>
              </a:rPr>
              <a:t>r	</a:t>
            </a:r>
            <a:r>
              <a:rPr sz="1200" spc="-31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F</a:t>
            </a:r>
            <a:r>
              <a:rPr sz="1200" spc="-5" dirty="0">
                <a:latin typeface="Arial MT"/>
                <a:cs typeface="Arial MT"/>
              </a:rPr>
              <a:t>e</a:t>
            </a:r>
            <a:r>
              <a:rPr sz="1200" dirty="0">
                <a:latin typeface="Arial MT"/>
                <a:cs typeface="Arial MT"/>
              </a:rPr>
              <a:t>s</a:t>
            </a:r>
            <a:r>
              <a:rPr sz="1200" spc="-25" dirty="0">
                <a:latin typeface="Arial MT"/>
                <a:cs typeface="Arial MT"/>
              </a:rPr>
              <a:t>t</a:t>
            </a:r>
            <a:r>
              <a:rPr sz="1200" spc="15" dirty="0">
                <a:latin typeface="Arial MT"/>
                <a:cs typeface="Arial MT"/>
              </a:rPr>
              <a:t>i</a:t>
            </a:r>
            <a:r>
              <a:rPr sz="1200" spc="-25" dirty="0">
                <a:latin typeface="Arial MT"/>
                <a:cs typeface="Arial MT"/>
              </a:rPr>
              <a:t>va</a:t>
            </a:r>
            <a:r>
              <a:rPr sz="1200" spc="15" dirty="0">
                <a:latin typeface="Arial MT"/>
                <a:cs typeface="Arial MT"/>
              </a:rPr>
              <a:t>l</a:t>
            </a:r>
            <a:r>
              <a:rPr sz="1200" dirty="0">
                <a:latin typeface="Arial MT"/>
                <a:cs typeface="Arial MT"/>
              </a:rPr>
              <a:t>,	</a:t>
            </a:r>
            <a:r>
              <a:rPr sz="1200" spc="-35" dirty="0">
                <a:latin typeface="Arial MT"/>
                <a:cs typeface="Arial MT"/>
              </a:rPr>
              <a:t>C</a:t>
            </a:r>
            <a:r>
              <a:rPr sz="1200" spc="-5" dirty="0">
                <a:latin typeface="Arial MT"/>
                <a:cs typeface="Arial MT"/>
              </a:rPr>
              <a:t>ir</a:t>
            </a:r>
            <a:r>
              <a:rPr sz="1200" spc="-25" dirty="0">
                <a:latin typeface="Arial MT"/>
                <a:cs typeface="Arial MT"/>
              </a:rPr>
              <a:t>co</a:t>
            </a:r>
            <a:r>
              <a:rPr sz="1200" spc="-5" dirty="0">
                <a:latin typeface="Arial MT"/>
                <a:cs typeface="Arial MT"/>
              </a:rPr>
              <a:t>lo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0" dirty="0">
                <a:latin typeface="Arial MT"/>
                <a:cs typeface="Arial MT"/>
              </a:rPr>
              <a:t>M</a:t>
            </a:r>
            <a:r>
              <a:rPr sz="1200" spc="-25" dirty="0">
                <a:latin typeface="Arial MT"/>
                <a:cs typeface="Arial MT"/>
              </a:rPr>
              <a:t>a</a:t>
            </a:r>
            <a:r>
              <a:rPr sz="1200" spc="-20" dirty="0">
                <a:latin typeface="Arial MT"/>
                <a:cs typeface="Arial MT"/>
              </a:rPr>
              <a:t>r</a:t>
            </a:r>
            <a:r>
              <a:rPr sz="1200" spc="-5" dirty="0">
                <a:latin typeface="Arial MT"/>
                <a:cs typeface="Arial MT"/>
              </a:rPr>
              <a:t>io</a:t>
            </a:r>
            <a:r>
              <a:rPr sz="1200" dirty="0">
                <a:latin typeface="Arial MT"/>
                <a:cs typeface="Arial MT"/>
              </a:rPr>
              <a:t>		</a:t>
            </a:r>
            <a:r>
              <a:rPr sz="1200" spc="-20" dirty="0">
                <a:latin typeface="Arial MT"/>
                <a:cs typeface="Arial MT"/>
              </a:rPr>
              <a:t>M</a:t>
            </a:r>
            <a:r>
              <a:rPr sz="1200" spc="15" dirty="0">
                <a:latin typeface="Arial MT"/>
                <a:cs typeface="Arial MT"/>
              </a:rPr>
              <a:t>i</a:t>
            </a:r>
            <a:r>
              <a:rPr sz="1200" spc="-25" dirty="0">
                <a:latin typeface="Arial MT"/>
                <a:cs typeface="Arial MT"/>
              </a:rPr>
              <a:t>e</a:t>
            </a:r>
            <a:r>
              <a:rPr sz="1200" spc="-5" dirty="0">
                <a:latin typeface="Arial MT"/>
                <a:cs typeface="Arial MT"/>
              </a:rPr>
              <a:t>l</a:t>
            </a:r>
            <a:r>
              <a:rPr sz="1200" spc="-10" dirty="0">
                <a:latin typeface="Arial MT"/>
                <a:cs typeface="Arial MT"/>
              </a:rPr>
              <a:t>i</a:t>
            </a:r>
            <a:r>
              <a:rPr sz="1200" dirty="0">
                <a:latin typeface="Arial MT"/>
                <a:cs typeface="Arial MT"/>
              </a:rPr>
              <a:t>,  </a:t>
            </a:r>
            <a:r>
              <a:rPr sz="1200" spc="-5" dirty="0">
                <a:latin typeface="Arial MT"/>
                <a:cs typeface="Arial MT"/>
              </a:rPr>
              <a:t>DGay</a:t>
            </a:r>
            <a:r>
              <a:rPr sz="1200" spc="13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Project,</a:t>
            </a:r>
            <a:r>
              <a:rPr sz="1200" spc="14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Arcilesbica</a:t>
            </a:r>
            <a:r>
              <a:rPr sz="1200" spc="14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Nazionale,</a:t>
            </a:r>
            <a:r>
              <a:rPr sz="1200" spc="14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ArciMovie,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N</a:t>
            </a:r>
            <a:r>
              <a:rPr sz="1200" spc="-25" dirty="0">
                <a:latin typeface="Arial MT"/>
                <a:cs typeface="Arial MT"/>
              </a:rPr>
              <a:t>apo</a:t>
            </a:r>
            <a:r>
              <a:rPr sz="1200" dirty="0">
                <a:latin typeface="Arial MT"/>
                <a:cs typeface="Arial MT"/>
              </a:rPr>
              <a:t>li	</a:t>
            </a:r>
            <a:r>
              <a:rPr sz="1200" spc="-30" dirty="0">
                <a:latin typeface="Arial MT"/>
                <a:cs typeface="Arial MT"/>
              </a:rPr>
              <a:t>R</a:t>
            </a:r>
            <a:r>
              <a:rPr sz="1200" spc="-25" dirty="0">
                <a:latin typeface="Arial MT"/>
                <a:cs typeface="Arial MT"/>
              </a:rPr>
              <a:t>a</a:t>
            </a:r>
            <a:r>
              <a:rPr sz="1200" dirty="0">
                <a:latin typeface="Arial MT"/>
                <a:cs typeface="Arial MT"/>
              </a:rPr>
              <a:t>i</a:t>
            </a:r>
            <a:r>
              <a:rPr sz="1200" spc="-25" dirty="0">
                <a:latin typeface="Arial MT"/>
                <a:cs typeface="Arial MT"/>
              </a:rPr>
              <a:t>nb</a:t>
            </a:r>
            <a:r>
              <a:rPr sz="1200" dirty="0">
                <a:latin typeface="Arial MT"/>
                <a:cs typeface="Arial MT"/>
              </a:rPr>
              <a:t>ow	</a:t>
            </a:r>
            <a:r>
              <a:rPr sz="1200" spc="-30" dirty="0">
                <a:latin typeface="Arial MT"/>
                <a:cs typeface="Arial MT"/>
              </a:rPr>
              <a:t>C</a:t>
            </a:r>
            <a:r>
              <a:rPr sz="1200" spc="-25" dirty="0">
                <a:latin typeface="Arial MT"/>
                <a:cs typeface="Arial MT"/>
              </a:rPr>
              <a:t>ho</a:t>
            </a:r>
            <a:r>
              <a:rPr sz="1200" dirty="0">
                <a:latin typeface="Arial MT"/>
                <a:cs typeface="Arial MT"/>
              </a:rPr>
              <a:t>i</a:t>
            </a:r>
            <a:r>
              <a:rPr sz="1200" spc="-70" dirty="0">
                <a:latin typeface="Arial MT"/>
                <a:cs typeface="Arial MT"/>
              </a:rPr>
              <a:t>r</a:t>
            </a:r>
            <a:r>
              <a:rPr sz="1200" dirty="0">
                <a:latin typeface="Arial MT"/>
                <a:cs typeface="Arial MT"/>
              </a:rPr>
              <a:t>,	</a:t>
            </a:r>
            <a:r>
              <a:rPr sz="1200" spc="-30" dirty="0">
                <a:latin typeface="Arial MT"/>
                <a:cs typeface="Arial MT"/>
              </a:rPr>
              <a:t>R</a:t>
            </a:r>
            <a:r>
              <a:rPr sz="1200" dirty="0">
                <a:latin typeface="Arial MT"/>
                <a:cs typeface="Arial MT"/>
              </a:rPr>
              <a:t>o</a:t>
            </a:r>
            <a:r>
              <a:rPr sz="1200" spc="-40" dirty="0">
                <a:latin typeface="Arial MT"/>
                <a:cs typeface="Arial MT"/>
              </a:rPr>
              <a:t>m</a:t>
            </a:r>
            <a:r>
              <a:rPr sz="1200" dirty="0">
                <a:latin typeface="Arial MT"/>
                <a:cs typeface="Arial MT"/>
              </a:rPr>
              <a:t>a	</a:t>
            </a:r>
            <a:r>
              <a:rPr sz="1200" spc="-30" dirty="0">
                <a:latin typeface="Arial MT"/>
                <a:cs typeface="Arial MT"/>
              </a:rPr>
              <a:t>R</a:t>
            </a:r>
            <a:r>
              <a:rPr sz="1200" spc="-25" dirty="0">
                <a:latin typeface="Arial MT"/>
                <a:cs typeface="Arial MT"/>
              </a:rPr>
              <a:t>a</a:t>
            </a:r>
            <a:r>
              <a:rPr sz="1200" dirty="0">
                <a:latin typeface="Arial MT"/>
                <a:cs typeface="Arial MT"/>
              </a:rPr>
              <a:t>i</a:t>
            </a:r>
            <a:r>
              <a:rPr sz="1200" spc="-25" dirty="0">
                <a:latin typeface="Arial MT"/>
                <a:cs typeface="Arial MT"/>
              </a:rPr>
              <a:t>nb</a:t>
            </a:r>
            <a:r>
              <a:rPr sz="1200" dirty="0">
                <a:latin typeface="Arial MT"/>
                <a:cs typeface="Arial MT"/>
              </a:rPr>
              <a:t>ow	</a:t>
            </a:r>
            <a:r>
              <a:rPr sz="1200" spc="-5" dirty="0">
                <a:latin typeface="Arial MT"/>
                <a:cs typeface="Arial MT"/>
              </a:rPr>
              <a:t>C</a:t>
            </a:r>
            <a:r>
              <a:rPr sz="1200" dirty="0">
                <a:latin typeface="Arial MT"/>
                <a:cs typeface="Arial MT"/>
              </a:rPr>
              <a:t>h</a:t>
            </a:r>
            <a:r>
              <a:rPr sz="1200" spc="-20" dirty="0">
                <a:latin typeface="Arial MT"/>
                <a:cs typeface="Arial MT"/>
              </a:rPr>
              <a:t>o</a:t>
            </a:r>
            <a:r>
              <a:rPr sz="1200" dirty="0">
                <a:latin typeface="Arial MT"/>
                <a:cs typeface="Arial MT"/>
              </a:rPr>
              <a:t>i</a:t>
            </a:r>
            <a:r>
              <a:rPr sz="1200" spc="-70" dirty="0">
                <a:latin typeface="Arial MT"/>
                <a:cs typeface="Arial MT"/>
              </a:rPr>
              <a:t>r</a:t>
            </a:r>
            <a:r>
              <a:rPr sz="1200" dirty="0">
                <a:latin typeface="Arial MT"/>
                <a:cs typeface="Arial MT"/>
              </a:rPr>
              <a:t>,  </a:t>
            </a:r>
            <a:r>
              <a:rPr sz="1200" spc="-25" dirty="0">
                <a:latin typeface="Arial MT"/>
                <a:cs typeface="Arial MT"/>
              </a:rPr>
              <a:t>GAYCS,</a:t>
            </a:r>
            <a:r>
              <a:rPr sz="1200" spc="135" dirty="0">
                <a:latin typeface="Arial MT"/>
                <a:cs typeface="Arial MT"/>
              </a:rPr>
              <a:t> </a:t>
            </a:r>
            <a:r>
              <a:rPr sz="1200" spc="-35" dirty="0">
                <a:latin typeface="Arial MT"/>
                <a:cs typeface="Arial MT"/>
              </a:rPr>
              <a:t>ARCIAGAY,</a:t>
            </a:r>
            <a:r>
              <a:rPr sz="1200" spc="12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Consolato</a:t>
            </a:r>
            <a:r>
              <a:rPr sz="1200" spc="11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degli</a:t>
            </a:r>
            <a:r>
              <a:rPr sz="1200" spc="12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Stati</a:t>
            </a:r>
            <a:r>
              <a:rPr sz="1200" spc="12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Uniti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</a:t>
            </a:r>
            <a:r>
              <a:rPr sz="1200" spc="-5" dirty="0">
                <a:latin typeface="Arial MT"/>
                <a:cs typeface="Arial MT"/>
              </a:rPr>
              <a:t>’</a:t>
            </a:r>
            <a:r>
              <a:rPr sz="1200" spc="-15" dirty="0">
                <a:latin typeface="Arial MT"/>
                <a:cs typeface="Arial MT"/>
              </a:rPr>
              <a:t>A</a:t>
            </a:r>
            <a:r>
              <a:rPr sz="1200" spc="-40" dirty="0">
                <a:latin typeface="Arial MT"/>
                <a:cs typeface="Arial MT"/>
              </a:rPr>
              <a:t>m</a:t>
            </a:r>
            <a:r>
              <a:rPr sz="1200" dirty="0">
                <a:latin typeface="Arial MT"/>
                <a:cs typeface="Arial MT"/>
              </a:rPr>
              <a:t>e</a:t>
            </a:r>
            <a:r>
              <a:rPr sz="1200" spc="-20" dirty="0">
                <a:latin typeface="Arial MT"/>
                <a:cs typeface="Arial MT"/>
              </a:rPr>
              <a:t>r</a:t>
            </a:r>
            <a:r>
              <a:rPr sz="1200" spc="20" dirty="0">
                <a:latin typeface="Arial MT"/>
                <a:cs typeface="Arial MT"/>
              </a:rPr>
              <a:t>i</a:t>
            </a:r>
            <a:r>
              <a:rPr sz="1200" spc="-25" dirty="0">
                <a:latin typeface="Arial MT"/>
                <a:cs typeface="Arial MT"/>
              </a:rPr>
              <a:t>c</a:t>
            </a:r>
            <a:r>
              <a:rPr sz="1200" dirty="0">
                <a:latin typeface="Arial MT"/>
                <a:cs typeface="Arial MT"/>
              </a:rPr>
              <a:t>a,		</a:t>
            </a:r>
            <a:r>
              <a:rPr sz="1200" spc="-160" dirty="0">
                <a:latin typeface="Arial MT"/>
                <a:cs typeface="Arial MT"/>
              </a:rPr>
              <a:t>T</a:t>
            </a:r>
            <a:r>
              <a:rPr sz="1200" spc="-25" dirty="0">
                <a:latin typeface="Arial MT"/>
                <a:cs typeface="Arial MT"/>
              </a:rPr>
              <a:t>e</a:t>
            </a:r>
            <a:r>
              <a:rPr sz="1200" spc="-5" dirty="0">
                <a:latin typeface="Arial MT"/>
                <a:cs typeface="Arial MT"/>
              </a:rPr>
              <a:t>l</a:t>
            </a:r>
            <a:r>
              <a:rPr sz="1200" spc="-30" dirty="0">
                <a:latin typeface="Arial MT"/>
                <a:cs typeface="Arial MT"/>
              </a:rPr>
              <a:t>e</a:t>
            </a:r>
            <a:r>
              <a:rPr sz="1200" spc="-25" dirty="0">
                <a:latin typeface="Arial MT"/>
                <a:cs typeface="Arial MT"/>
              </a:rPr>
              <a:t>c</a:t>
            </a:r>
            <a:r>
              <a:rPr sz="1200" spc="-5" dirty="0">
                <a:latin typeface="Arial MT"/>
                <a:cs typeface="Arial MT"/>
              </a:rPr>
              <a:t>o</a:t>
            </a:r>
            <a:r>
              <a:rPr sz="1200" dirty="0">
                <a:latin typeface="Arial MT"/>
                <a:cs typeface="Arial MT"/>
              </a:rPr>
              <a:t>m	It</a:t>
            </a:r>
            <a:r>
              <a:rPr sz="1200" spc="-25" dirty="0">
                <a:latin typeface="Arial MT"/>
                <a:cs typeface="Arial MT"/>
              </a:rPr>
              <a:t>a</a:t>
            </a:r>
            <a:r>
              <a:rPr sz="1200" spc="-5" dirty="0">
                <a:latin typeface="Arial MT"/>
                <a:cs typeface="Arial MT"/>
              </a:rPr>
              <a:t>l</a:t>
            </a:r>
            <a:r>
              <a:rPr sz="1200" spc="-10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a</a:t>
            </a:r>
            <a:r>
              <a:rPr sz="1200" dirty="0">
                <a:latin typeface="Arial MT"/>
                <a:cs typeface="Arial MT"/>
              </a:rPr>
              <a:t>,		</a:t>
            </a:r>
            <a:r>
              <a:rPr sz="1200" spc="-29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C</a:t>
            </a:r>
            <a:r>
              <a:rPr sz="1200" spc="-30" dirty="0">
                <a:latin typeface="Arial MT"/>
                <a:cs typeface="Arial MT"/>
              </a:rPr>
              <a:t>a</a:t>
            </a:r>
            <a:r>
              <a:rPr sz="1200" spc="-25" dirty="0">
                <a:latin typeface="Arial MT"/>
                <a:cs typeface="Arial MT"/>
              </a:rPr>
              <a:t>nt</a:t>
            </a:r>
            <a:r>
              <a:rPr sz="1200" spc="-5" dirty="0">
                <a:latin typeface="Arial MT"/>
                <a:cs typeface="Arial MT"/>
              </a:rPr>
              <a:t>i</a:t>
            </a:r>
            <a:r>
              <a:rPr sz="1200" spc="-30" dirty="0">
                <a:latin typeface="Arial MT"/>
                <a:cs typeface="Arial MT"/>
              </a:rPr>
              <a:t>n</a:t>
            </a:r>
            <a:r>
              <a:rPr sz="1200" spc="-5" dirty="0">
                <a:latin typeface="Arial MT"/>
                <a:cs typeface="Arial MT"/>
              </a:rPr>
              <a:t>e</a:t>
            </a:r>
            <a:r>
              <a:rPr sz="1200" dirty="0">
                <a:latin typeface="Arial MT"/>
                <a:cs typeface="Arial MT"/>
              </a:rPr>
              <a:t>		</a:t>
            </a:r>
            <a:r>
              <a:rPr sz="1200" spc="-35" dirty="0">
                <a:latin typeface="Arial MT"/>
                <a:cs typeface="Arial MT"/>
              </a:rPr>
              <a:t>C</a:t>
            </a:r>
            <a:r>
              <a:rPr sz="1200" spc="-25" dirty="0">
                <a:latin typeface="Arial MT"/>
                <a:cs typeface="Arial MT"/>
              </a:rPr>
              <a:t>o</a:t>
            </a:r>
            <a:r>
              <a:rPr sz="1200" spc="-5" dirty="0">
                <a:latin typeface="Arial MT"/>
                <a:cs typeface="Arial MT"/>
              </a:rPr>
              <a:t>l</a:t>
            </a:r>
            <a:r>
              <a:rPr sz="1200" spc="-10" dirty="0">
                <a:latin typeface="Arial MT"/>
                <a:cs typeface="Arial MT"/>
              </a:rPr>
              <a:t>l</a:t>
            </a:r>
            <a:r>
              <a:rPr sz="1200" spc="-5" dirty="0">
                <a:latin typeface="Arial MT"/>
                <a:cs typeface="Arial MT"/>
              </a:rPr>
              <a:t>e</a:t>
            </a:r>
            <a:r>
              <a:rPr sz="1200" dirty="0">
                <a:latin typeface="Arial MT"/>
                <a:cs typeface="Arial MT"/>
              </a:rPr>
              <a:t>			</a:t>
            </a:r>
            <a:r>
              <a:rPr sz="1200" spc="-10" dirty="0">
                <a:latin typeface="Arial MT"/>
                <a:cs typeface="Arial MT"/>
              </a:rPr>
              <a:t>S</a:t>
            </a:r>
            <a:r>
              <a:rPr sz="1200" spc="-25" dirty="0">
                <a:latin typeface="Arial MT"/>
                <a:cs typeface="Arial MT"/>
              </a:rPr>
              <a:t>a</a:t>
            </a:r>
            <a:r>
              <a:rPr sz="1200" spc="-5" dirty="0">
                <a:latin typeface="Arial MT"/>
                <a:cs typeface="Arial MT"/>
              </a:rPr>
              <a:t>n  Domenico,</a:t>
            </a:r>
            <a:r>
              <a:rPr sz="1200" spc="-9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Cantine</a:t>
            </a:r>
            <a:r>
              <a:rPr sz="1200" spc="-15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Agricole</a:t>
            </a:r>
            <a:r>
              <a:rPr sz="1200" spc="-18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Bellaria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648200" y="2286000"/>
            <a:ext cx="3309620" cy="1610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buSzPct val="84615"/>
              <a:buFont typeface="Arial MT"/>
              <a:buChar char="•"/>
              <a:tabLst>
                <a:tab pos="67945" algn="l"/>
              </a:tabLst>
            </a:pPr>
            <a:r>
              <a:rPr sz="1300" b="1" dirty="0">
                <a:solidFill>
                  <a:srgbClr val="663300"/>
                </a:solidFill>
                <a:latin typeface="Arial"/>
                <a:cs typeface="Arial"/>
              </a:rPr>
              <a:t>Media-Partnership:</a:t>
            </a:r>
            <a:r>
              <a:rPr sz="1300" b="1" spc="5" dirty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1300" spc="-10" dirty="0">
                <a:latin typeface="Arial MT"/>
                <a:cs typeface="Arial MT"/>
              </a:rPr>
              <a:t>CinemaGay.it,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spc="-15" dirty="0">
                <a:latin typeface="Arial MT"/>
                <a:cs typeface="Arial MT"/>
              </a:rPr>
              <a:t>Gay.it, 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spc="-20" dirty="0">
                <a:latin typeface="Arial MT"/>
                <a:cs typeface="Arial MT"/>
              </a:rPr>
              <a:t>PIANETA</a:t>
            </a:r>
            <a:r>
              <a:rPr sz="1300" spc="325" dirty="0">
                <a:latin typeface="Arial MT"/>
                <a:cs typeface="Arial MT"/>
              </a:rPr>
              <a:t> </a:t>
            </a:r>
            <a:r>
              <a:rPr sz="1300" spc="-40" dirty="0">
                <a:latin typeface="Arial MT"/>
                <a:cs typeface="Arial MT"/>
              </a:rPr>
              <a:t>GAY</a:t>
            </a:r>
            <a:r>
              <a:rPr sz="1300" spc="-3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–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notizie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gay</a:t>
            </a:r>
            <a:r>
              <a:rPr sz="1300" spc="-5" dirty="0">
                <a:latin typeface="Arial MT"/>
                <a:cs typeface="Arial MT"/>
              </a:rPr>
              <a:t> cultura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e 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tendenze </a:t>
            </a:r>
            <a:r>
              <a:rPr sz="1300" dirty="0">
                <a:latin typeface="Arial MT"/>
                <a:cs typeface="Arial MT"/>
              </a:rPr>
              <a:t>lgbt, Quiiky- primo </a:t>
            </a:r>
            <a:r>
              <a:rPr sz="1300" spc="-5" dirty="0">
                <a:latin typeface="Arial MT"/>
                <a:cs typeface="Arial MT"/>
              </a:rPr>
              <a:t>ed </a:t>
            </a:r>
            <a:r>
              <a:rPr sz="1300" spc="-10" dirty="0">
                <a:latin typeface="Arial MT"/>
                <a:cs typeface="Arial MT"/>
              </a:rPr>
              <a:t>unico </a:t>
            </a:r>
            <a:r>
              <a:rPr sz="1300" spc="-45" dirty="0">
                <a:latin typeface="Arial MT"/>
                <a:cs typeface="Arial MT"/>
              </a:rPr>
              <a:t>Tour </a:t>
            </a:r>
            <a:r>
              <a:rPr sz="1300" spc="-4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Operator</a:t>
            </a:r>
            <a:r>
              <a:rPr sz="1300" spc="-5" dirty="0">
                <a:latin typeface="Arial MT"/>
                <a:cs typeface="Arial MT"/>
              </a:rPr>
              <a:t> Italiano specializzato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-15" dirty="0">
                <a:latin typeface="Arial MT"/>
                <a:cs typeface="Arial MT"/>
              </a:rPr>
              <a:t>nel</a:t>
            </a:r>
            <a:r>
              <a:rPr sz="1300" spc="-10" dirty="0">
                <a:latin typeface="Arial MT"/>
                <a:cs typeface="Arial MT"/>
              </a:rPr>
              <a:t> Turismo 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Gay</a:t>
            </a:r>
            <a:r>
              <a:rPr sz="1300" spc="-5" dirty="0">
                <a:latin typeface="Arial MT"/>
                <a:cs typeface="Arial MT"/>
              </a:rPr>
              <a:t> &amp;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Lesbian,</a:t>
            </a:r>
            <a:r>
              <a:rPr sz="1300" dirty="0">
                <a:latin typeface="Arial MT"/>
                <a:cs typeface="Arial MT"/>
              </a:rPr>
              <a:t> Cogito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Ergo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Sud,</a:t>
            </a:r>
            <a:r>
              <a:rPr sz="1300" spc="-5" dirty="0">
                <a:latin typeface="Arial MT"/>
                <a:cs typeface="Arial MT"/>
              </a:rPr>
              <a:t> NANO 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Magazine, CONDOMIX, </a:t>
            </a:r>
            <a:r>
              <a:rPr sz="1300" spc="5" dirty="0">
                <a:latin typeface="Arial MT"/>
                <a:cs typeface="Arial MT"/>
              </a:rPr>
              <a:t>Fly </a:t>
            </a:r>
            <a:r>
              <a:rPr sz="1300" spc="-5" dirty="0">
                <a:latin typeface="Arial MT"/>
                <a:cs typeface="Arial MT"/>
              </a:rPr>
              <a:t>Up </a:t>
            </a:r>
            <a:r>
              <a:rPr sz="1300" dirty="0">
                <a:latin typeface="Arial MT"/>
                <a:cs typeface="Arial MT"/>
              </a:rPr>
              <a:t>scarl, </a:t>
            </a:r>
            <a:r>
              <a:rPr sz="1300" spc="-15" dirty="0">
                <a:latin typeface="Arial MT"/>
                <a:cs typeface="Arial MT"/>
              </a:rPr>
              <a:t>iPins, 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AperìPride,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Borgo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Village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Gay</a:t>
            </a:r>
            <a:r>
              <a:rPr sz="1300" spc="-5" dirty="0">
                <a:latin typeface="Arial MT"/>
                <a:cs typeface="Arial MT"/>
              </a:rPr>
              <a:t> Napoli, </a:t>
            </a:r>
            <a:r>
              <a:rPr sz="1300" spc="-350" dirty="0">
                <a:latin typeface="Arial MT"/>
                <a:cs typeface="Arial MT"/>
              </a:rPr>
              <a:t> </a:t>
            </a:r>
            <a:r>
              <a:rPr sz="1300" spc="-25" dirty="0">
                <a:latin typeface="Arial MT"/>
                <a:cs typeface="Arial MT"/>
              </a:rPr>
              <a:t>FANPAGE,</a:t>
            </a:r>
            <a:r>
              <a:rPr sz="1300" spc="-5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Pride</a:t>
            </a:r>
            <a:r>
              <a:rPr sz="1300" spc="-7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Time.</a:t>
            </a:r>
            <a:endParaRPr sz="13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3903" y="1434465"/>
            <a:ext cx="7918450" cy="1534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2F2F2F"/>
                </a:solidFill>
                <a:latin typeface="Arial MT"/>
                <a:cs typeface="Arial MT"/>
              </a:rPr>
              <a:t>In</a:t>
            </a:r>
            <a:r>
              <a:rPr sz="1300" spc="-2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2F2F2F"/>
                </a:solidFill>
                <a:latin typeface="Arial MT"/>
                <a:cs typeface="Arial MT"/>
              </a:rPr>
              <a:t>questi</a:t>
            </a:r>
            <a:r>
              <a:rPr sz="1300" spc="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15" dirty="0">
                <a:solidFill>
                  <a:srgbClr val="2F2F2F"/>
                </a:solidFill>
                <a:latin typeface="Arial MT"/>
                <a:cs typeface="Arial MT"/>
              </a:rPr>
              <a:t>anni</a:t>
            </a:r>
            <a:r>
              <a:rPr sz="1300" spc="4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2F2F2F"/>
                </a:solidFill>
                <a:latin typeface="Arial MT"/>
                <a:cs typeface="Arial MT"/>
              </a:rPr>
              <a:t>abbiamo</a:t>
            </a:r>
            <a:r>
              <a:rPr sz="1300" spc="-20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2F2F2F"/>
                </a:solidFill>
                <a:latin typeface="Arial MT"/>
                <a:cs typeface="Arial MT"/>
              </a:rPr>
              <a:t>creato</a:t>
            </a:r>
            <a:r>
              <a:rPr sz="1300" spc="-1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20" dirty="0">
                <a:solidFill>
                  <a:srgbClr val="2F2F2F"/>
                </a:solidFill>
                <a:latin typeface="Arial MT"/>
                <a:cs typeface="Arial MT"/>
              </a:rPr>
              <a:t>una</a:t>
            </a:r>
            <a:r>
              <a:rPr sz="1300" spc="7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2F2F2F"/>
                </a:solidFill>
                <a:latin typeface="Arial MT"/>
                <a:cs typeface="Arial MT"/>
              </a:rPr>
              <a:t>rete</a:t>
            </a:r>
            <a:r>
              <a:rPr sz="1300" spc="3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2F2F2F"/>
                </a:solidFill>
                <a:latin typeface="Arial MT"/>
                <a:cs typeface="Arial MT"/>
              </a:rPr>
              <a:t>di</a:t>
            </a:r>
            <a:r>
              <a:rPr sz="1300" spc="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2F2F2F"/>
                </a:solidFill>
                <a:latin typeface="Arial MT"/>
                <a:cs typeface="Arial MT"/>
              </a:rPr>
              <a:t>Partnership</a:t>
            </a:r>
            <a:r>
              <a:rPr sz="1300" spc="4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15" dirty="0">
                <a:solidFill>
                  <a:srgbClr val="2F2F2F"/>
                </a:solidFill>
                <a:latin typeface="Arial MT"/>
                <a:cs typeface="Arial MT"/>
              </a:rPr>
              <a:t>che</a:t>
            </a:r>
            <a:r>
              <a:rPr sz="1300" spc="50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15" dirty="0">
                <a:solidFill>
                  <a:srgbClr val="2F2F2F"/>
                </a:solidFill>
                <a:latin typeface="Arial MT"/>
                <a:cs typeface="Arial MT"/>
              </a:rPr>
              <a:t>ha</a:t>
            </a:r>
            <a:r>
              <a:rPr sz="1300" spc="30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2F2F2F"/>
                </a:solidFill>
                <a:latin typeface="Arial MT"/>
                <a:cs typeface="Arial MT"/>
              </a:rPr>
              <a:t>contribuito</a:t>
            </a:r>
            <a:r>
              <a:rPr sz="1300" spc="50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5" dirty="0">
                <a:solidFill>
                  <a:srgbClr val="2F2F2F"/>
                </a:solidFill>
                <a:latin typeface="Arial MT"/>
                <a:cs typeface="Arial MT"/>
              </a:rPr>
              <a:t>alla</a:t>
            </a:r>
            <a:r>
              <a:rPr sz="1300" spc="-2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2F2F2F"/>
                </a:solidFill>
                <a:latin typeface="Arial MT"/>
                <a:cs typeface="Arial MT"/>
              </a:rPr>
              <a:t>crescita</a:t>
            </a:r>
            <a:r>
              <a:rPr sz="1300" spc="2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2F2F2F"/>
                </a:solidFill>
                <a:latin typeface="Arial MT"/>
                <a:cs typeface="Arial MT"/>
              </a:rPr>
              <a:t>culturale</a:t>
            </a:r>
            <a:r>
              <a:rPr sz="1300" spc="-2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2F2F2F"/>
                </a:solidFill>
                <a:latin typeface="Arial MT"/>
                <a:cs typeface="Arial MT"/>
              </a:rPr>
              <a:t>e</a:t>
            </a:r>
            <a:r>
              <a:rPr sz="1300" spc="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2F2F2F"/>
                </a:solidFill>
                <a:latin typeface="Arial MT"/>
                <a:cs typeface="Arial MT"/>
              </a:rPr>
              <a:t>sociale</a:t>
            </a:r>
            <a:r>
              <a:rPr sz="1300" spc="-70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2F2F2F"/>
                </a:solidFill>
                <a:latin typeface="Arial MT"/>
                <a:cs typeface="Arial MT"/>
              </a:rPr>
              <a:t>ecco </a:t>
            </a:r>
            <a:r>
              <a:rPr sz="1300" spc="-34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2F2F2F"/>
                </a:solidFill>
                <a:latin typeface="Arial MT"/>
                <a:cs typeface="Arial MT"/>
              </a:rPr>
              <a:t>alcuni</a:t>
            </a:r>
            <a:r>
              <a:rPr sz="1300" spc="-3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2F2F2F"/>
                </a:solidFill>
                <a:latin typeface="Arial MT"/>
                <a:cs typeface="Arial MT"/>
              </a:rPr>
              <a:t>maggiormente</a:t>
            </a:r>
            <a:r>
              <a:rPr sz="1300" spc="75" dirty="0">
                <a:solidFill>
                  <a:srgbClr val="2F2F2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2F2F2F"/>
                </a:solidFill>
                <a:latin typeface="Arial MT"/>
                <a:cs typeface="Arial MT"/>
              </a:rPr>
              <a:t>rappresentativi</a:t>
            </a:r>
            <a:endParaRPr sz="13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 dirty="0">
              <a:latin typeface="Arial MT"/>
              <a:cs typeface="Arial MT"/>
            </a:endParaRPr>
          </a:p>
          <a:p>
            <a:pPr marL="597535" marR="3885565" algn="just">
              <a:lnSpc>
                <a:spcPct val="100000"/>
              </a:lnSpc>
            </a:pPr>
            <a:r>
              <a:rPr sz="1200" b="1" spc="-10" dirty="0" smtClean="0">
                <a:solidFill>
                  <a:srgbClr val="663300"/>
                </a:solidFill>
                <a:latin typeface="Arial"/>
                <a:cs typeface="Arial"/>
              </a:rPr>
              <a:t>Partner</a:t>
            </a:r>
            <a:r>
              <a:rPr sz="1200" b="1" spc="-5" dirty="0" smtClean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663300"/>
                </a:solidFill>
                <a:latin typeface="Arial"/>
                <a:cs typeface="Arial"/>
              </a:rPr>
              <a:t>istituzionali</a:t>
            </a:r>
            <a:r>
              <a:rPr sz="1200" b="1" dirty="0" smtClean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1200" b="1" spc="-5" dirty="0" smtClean="0">
                <a:solidFill>
                  <a:srgbClr val="663300"/>
                </a:solidFill>
                <a:latin typeface="Arial"/>
                <a:cs typeface="Arial"/>
              </a:rPr>
              <a:t>e</a:t>
            </a:r>
            <a:r>
              <a:rPr sz="1200" b="1" dirty="0" smtClean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1200" b="1" spc="-10" dirty="0" err="1" smtClean="0">
                <a:solidFill>
                  <a:srgbClr val="663300"/>
                </a:solidFill>
                <a:latin typeface="Arial"/>
                <a:cs typeface="Arial"/>
              </a:rPr>
              <a:t>culturali</a:t>
            </a:r>
            <a:r>
              <a:rPr sz="1200" spc="-10" dirty="0" smtClean="0">
                <a:solidFill>
                  <a:srgbClr val="663300"/>
                </a:solidFill>
                <a:latin typeface="Arial MT"/>
                <a:cs typeface="Arial MT"/>
              </a:rPr>
              <a:t>:</a:t>
            </a:r>
            <a:r>
              <a:rPr sz="1200" spc="-5" dirty="0" smtClean="0">
                <a:solidFill>
                  <a:srgbClr val="663300"/>
                </a:solidFill>
                <a:latin typeface="Arial MT"/>
                <a:cs typeface="Arial MT"/>
              </a:rPr>
              <a:t> </a:t>
            </a:r>
            <a:r>
              <a:rPr sz="1200" spc="-15" dirty="0" smtClean="0">
                <a:latin typeface="Arial MT"/>
                <a:cs typeface="Arial MT"/>
              </a:rPr>
              <a:t>UNAR</a:t>
            </a:r>
            <a:r>
              <a:rPr sz="1200" spc="-10" dirty="0" smtClean="0">
                <a:latin typeface="Arial MT"/>
                <a:cs typeface="Arial MT"/>
              </a:rPr>
              <a:t> </a:t>
            </a:r>
            <a:r>
              <a:rPr sz="1200" dirty="0" smtClean="0">
                <a:latin typeface="Arial MT"/>
                <a:cs typeface="Arial MT"/>
              </a:rPr>
              <a:t>- </a:t>
            </a:r>
            <a:r>
              <a:rPr sz="1200" spc="5" dirty="0" smtClean="0">
                <a:latin typeface="Arial MT"/>
                <a:cs typeface="Arial MT"/>
              </a:rPr>
              <a:t> </a:t>
            </a:r>
            <a:r>
              <a:rPr sz="1200" spc="-10" dirty="0" err="1" smtClean="0">
                <a:latin typeface="Arial MT"/>
                <a:cs typeface="Arial MT"/>
              </a:rPr>
              <a:t>Dipartimento</a:t>
            </a:r>
            <a:r>
              <a:rPr sz="1200" spc="-5" dirty="0" smtClean="0">
                <a:latin typeface="Arial MT"/>
                <a:cs typeface="Arial MT"/>
              </a:rPr>
              <a:t> </a:t>
            </a:r>
            <a:r>
              <a:rPr sz="1200" spc="-15" dirty="0" err="1" smtClean="0">
                <a:latin typeface="Arial MT"/>
                <a:cs typeface="Arial MT"/>
              </a:rPr>
              <a:t>Pari</a:t>
            </a:r>
            <a:r>
              <a:rPr sz="1200" spc="-10" dirty="0" smtClean="0">
                <a:latin typeface="Arial MT"/>
                <a:cs typeface="Arial MT"/>
              </a:rPr>
              <a:t> </a:t>
            </a:r>
            <a:r>
              <a:rPr sz="1200" spc="-10" dirty="0" err="1" smtClean="0">
                <a:latin typeface="Arial MT"/>
                <a:cs typeface="Arial MT"/>
              </a:rPr>
              <a:t>Opportunità</a:t>
            </a:r>
            <a:r>
              <a:rPr sz="1200" spc="-10" dirty="0" smtClean="0">
                <a:latin typeface="Arial MT"/>
                <a:cs typeface="Arial MT"/>
              </a:rPr>
              <a:t>-</a:t>
            </a:r>
            <a:r>
              <a:rPr sz="1200" spc="-5" dirty="0" smtClean="0">
                <a:latin typeface="Arial MT"/>
                <a:cs typeface="Arial MT"/>
              </a:rPr>
              <a:t> </a:t>
            </a:r>
            <a:r>
              <a:rPr sz="1200" spc="-15" dirty="0" err="1" smtClean="0">
                <a:latin typeface="Arial MT"/>
                <a:cs typeface="Arial MT"/>
              </a:rPr>
              <a:t>presidenza</a:t>
            </a:r>
            <a:r>
              <a:rPr sz="1200" spc="-10" dirty="0" smtClean="0">
                <a:latin typeface="Arial MT"/>
                <a:cs typeface="Arial MT"/>
              </a:rPr>
              <a:t> </a:t>
            </a:r>
            <a:r>
              <a:rPr sz="1200" spc="-25" dirty="0" smtClean="0">
                <a:latin typeface="Arial MT"/>
                <a:cs typeface="Arial MT"/>
              </a:rPr>
              <a:t>del </a:t>
            </a:r>
            <a:r>
              <a:rPr sz="1200" spc="-20" dirty="0" smtClean="0">
                <a:latin typeface="Arial MT"/>
                <a:cs typeface="Arial MT"/>
              </a:rPr>
              <a:t> </a:t>
            </a:r>
            <a:r>
              <a:rPr sz="1200" spc="-15" dirty="0" err="1" smtClean="0">
                <a:latin typeface="Arial MT"/>
                <a:cs typeface="Arial MT"/>
              </a:rPr>
              <a:t>consiglio</a:t>
            </a:r>
            <a:r>
              <a:rPr sz="1200" spc="-10" dirty="0" smtClean="0">
                <a:latin typeface="Arial MT"/>
                <a:cs typeface="Arial MT"/>
              </a:rPr>
              <a:t> </a:t>
            </a:r>
            <a:r>
              <a:rPr sz="1200" spc="-20" dirty="0" err="1" smtClean="0">
                <a:latin typeface="Arial MT"/>
                <a:cs typeface="Arial MT"/>
              </a:rPr>
              <a:t>dei</a:t>
            </a:r>
            <a:r>
              <a:rPr sz="1200" spc="-15" dirty="0" smtClean="0">
                <a:latin typeface="Arial MT"/>
                <a:cs typeface="Arial MT"/>
              </a:rPr>
              <a:t> </a:t>
            </a:r>
            <a:r>
              <a:rPr sz="1200" spc="-10" dirty="0" err="1" smtClean="0">
                <a:latin typeface="Arial MT"/>
                <a:cs typeface="Arial MT"/>
              </a:rPr>
              <a:t>ministri</a:t>
            </a:r>
            <a:r>
              <a:rPr sz="1200" spc="-10" dirty="0" smtClean="0">
                <a:latin typeface="Arial MT"/>
                <a:cs typeface="Arial MT"/>
              </a:rPr>
              <a:t>-,</a:t>
            </a:r>
            <a:r>
              <a:rPr sz="1200" spc="-5" dirty="0" smtClean="0">
                <a:latin typeface="Arial MT"/>
                <a:cs typeface="Arial MT"/>
              </a:rPr>
              <a:t> </a:t>
            </a:r>
            <a:r>
              <a:rPr sz="1200" spc="-15" dirty="0" err="1" smtClean="0">
                <a:latin typeface="Arial MT"/>
                <a:cs typeface="Arial MT"/>
              </a:rPr>
              <a:t>Regione</a:t>
            </a:r>
            <a:r>
              <a:rPr sz="1200" spc="305" dirty="0" smtClean="0">
                <a:latin typeface="Arial MT"/>
                <a:cs typeface="Arial MT"/>
              </a:rPr>
              <a:t> </a:t>
            </a:r>
            <a:r>
              <a:rPr sz="1200" spc="-15" dirty="0" smtClean="0">
                <a:latin typeface="Arial MT"/>
                <a:cs typeface="Arial MT"/>
              </a:rPr>
              <a:t>Campania, </a:t>
            </a:r>
            <a:r>
              <a:rPr sz="1200" spc="-10" dirty="0" smtClean="0">
                <a:latin typeface="Arial MT"/>
                <a:cs typeface="Arial MT"/>
              </a:rPr>
              <a:t> </a:t>
            </a:r>
            <a:r>
              <a:rPr sz="1200" spc="-5" dirty="0" err="1" smtClean="0">
                <a:latin typeface="Arial MT"/>
                <a:cs typeface="Arial MT"/>
              </a:rPr>
              <a:t>Provincia</a:t>
            </a:r>
            <a:r>
              <a:rPr sz="1200" spc="-15" dirty="0" smtClean="0">
                <a:latin typeface="Arial MT"/>
                <a:cs typeface="Arial MT"/>
              </a:rPr>
              <a:t> </a:t>
            </a:r>
            <a:r>
              <a:rPr sz="1200" spc="-5" dirty="0" err="1" smtClean="0">
                <a:latin typeface="Arial MT"/>
                <a:cs typeface="Arial MT"/>
              </a:rPr>
              <a:t>di</a:t>
            </a:r>
            <a:r>
              <a:rPr sz="1200" spc="45" dirty="0" smtClean="0">
                <a:latin typeface="Arial MT"/>
                <a:cs typeface="Arial MT"/>
              </a:rPr>
              <a:t> </a:t>
            </a:r>
            <a:r>
              <a:rPr sz="1200" spc="-5" dirty="0" smtClean="0">
                <a:latin typeface="Arial MT"/>
                <a:cs typeface="Arial MT"/>
              </a:rPr>
              <a:t>Napoli,</a:t>
            </a:r>
            <a:r>
              <a:rPr sz="1200" spc="5" dirty="0" smtClean="0">
                <a:latin typeface="Arial MT"/>
                <a:cs typeface="Arial MT"/>
              </a:rPr>
              <a:t> </a:t>
            </a:r>
            <a:r>
              <a:rPr sz="1200" spc="-5" dirty="0" err="1" smtClean="0">
                <a:latin typeface="Arial MT"/>
                <a:cs typeface="Arial MT"/>
              </a:rPr>
              <a:t>Provincia</a:t>
            </a:r>
            <a:r>
              <a:rPr sz="1200" spc="-15" dirty="0" smtClean="0">
                <a:latin typeface="Arial MT"/>
                <a:cs typeface="Arial MT"/>
              </a:rPr>
              <a:t> </a:t>
            </a:r>
            <a:r>
              <a:rPr sz="1200" spc="-5" dirty="0" err="1" smtClean="0">
                <a:latin typeface="Arial MT"/>
                <a:cs typeface="Arial MT"/>
              </a:rPr>
              <a:t>di</a:t>
            </a:r>
            <a:r>
              <a:rPr sz="1200" dirty="0" smtClean="0">
                <a:latin typeface="Arial MT"/>
                <a:cs typeface="Arial MT"/>
              </a:rPr>
              <a:t> </a:t>
            </a:r>
            <a:r>
              <a:rPr sz="1200" spc="-5" dirty="0" smtClean="0">
                <a:latin typeface="Arial MT"/>
                <a:cs typeface="Arial MT"/>
              </a:rPr>
              <a:t>Avellino,</a:t>
            </a:r>
            <a:r>
              <a:rPr sz="1200" spc="-20" dirty="0" smtClean="0">
                <a:latin typeface="Arial MT"/>
                <a:cs typeface="Arial MT"/>
              </a:rPr>
              <a:t> </a:t>
            </a:r>
            <a:r>
              <a:rPr sz="1200" spc="-10" dirty="0" err="1" smtClean="0">
                <a:latin typeface="Arial MT"/>
                <a:cs typeface="Arial MT"/>
              </a:rPr>
              <a:t>Comune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0" y="4648200"/>
            <a:ext cx="1828038" cy="123096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4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sp>
        <p:nvSpPr>
          <p:cNvPr id="16" name="Pentagono 15"/>
          <p:cNvSpPr/>
          <p:nvPr/>
        </p:nvSpPr>
        <p:spPr>
          <a:xfrm>
            <a:off x="0" y="381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Network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Immagine 11" descr="cuore-arcobaleno-fondo-trasparen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3182" y="4197289"/>
            <a:ext cx="2152418" cy="2051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4000" y="4038600"/>
            <a:ext cx="1270000" cy="26367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9600" y="1295400"/>
            <a:ext cx="7904480" cy="428899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385"/>
              </a:spcBef>
              <a:buChar char="•"/>
              <a:tabLst>
                <a:tab pos="356870" algn="l"/>
                <a:tab pos="357505" algn="l"/>
              </a:tabLst>
            </a:pPr>
            <a:r>
              <a:rPr sz="1400" spc="-10" dirty="0">
                <a:latin typeface="Arial MT"/>
                <a:cs typeface="Arial MT"/>
              </a:rPr>
              <a:t>Convegno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-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b="1" spc="-15" dirty="0">
                <a:latin typeface="Arial"/>
                <a:cs typeface="Arial"/>
              </a:rPr>
              <a:t>Interventi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integrati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in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Ambito </a:t>
            </a:r>
            <a:r>
              <a:rPr sz="1400" b="1" spc="-20" dirty="0">
                <a:latin typeface="Arial"/>
                <a:cs typeface="Arial"/>
              </a:rPr>
              <a:t>educativo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-</a:t>
            </a:r>
            <a:r>
              <a:rPr sz="1400" b="1" spc="-16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Napoli</a:t>
            </a:r>
            <a:endParaRPr sz="1400" dirty="0">
              <a:latin typeface="Arial"/>
              <a:cs typeface="Arial"/>
            </a:endParaRPr>
          </a:p>
          <a:p>
            <a:pPr marL="354330" indent="-342265">
              <a:lnSpc>
                <a:spcPct val="100000"/>
              </a:lnSpc>
              <a:spcBef>
                <a:spcPts val="290"/>
              </a:spcBef>
              <a:buChar char="•"/>
              <a:tabLst>
                <a:tab pos="353695" algn="l"/>
                <a:tab pos="354965" algn="l"/>
              </a:tabLst>
            </a:pPr>
            <a:r>
              <a:rPr sz="1400" spc="-5" dirty="0">
                <a:latin typeface="Arial MT"/>
                <a:cs typeface="Arial MT"/>
              </a:rPr>
              <a:t>C</a:t>
            </a:r>
            <a:r>
              <a:rPr sz="1400" spc="-15" dirty="0">
                <a:latin typeface="Arial MT"/>
                <a:cs typeface="Arial MT"/>
              </a:rPr>
              <a:t>on</a:t>
            </a:r>
            <a:r>
              <a:rPr sz="1400" spc="-5" dirty="0">
                <a:latin typeface="Arial MT"/>
                <a:cs typeface="Arial MT"/>
              </a:rPr>
              <a:t>v</a:t>
            </a:r>
            <a:r>
              <a:rPr sz="1400" spc="-15" dirty="0">
                <a:latin typeface="Arial MT"/>
                <a:cs typeface="Arial MT"/>
              </a:rPr>
              <a:t>egn</a:t>
            </a:r>
            <a:r>
              <a:rPr sz="1400" spc="-5" dirty="0">
                <a:latin typeface="Arial MT"/>
                <a:cs typeface="Arial MT"/>
              </a:rPr>
              <a:t>o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b="1" spc="-5" dirty="0">
                <a:latin typeface="Arial"/>
                <a:cs typeface="Arial"/>
              </a:rPr>
              <a:t>-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l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g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-25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r</a:t>
            </a:r>
            <a:r>
              <a:rPr sz="1400" b="1" spc="-2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o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d</a:t>
            </a:r>
            <a:r>
              <a:rPr sz="1400" b="1" spc="-15" dirty="0">
                <a:latin typeface="Arial"/>
                <a:cs typeface="Arial"/>
              </a:rPr>
              <a:t>e</a:t>
            </a:r>
            <a:r>
              <a:rPr sz="1400" b="1" spc="-5" dirty="0">
                <a:latin typeface="Arial"/>
                <a:cs typeface="Arial"/>
              </a:rPr>
              <a:t>l</a:t>
            </a:r>
            <a:r>
              <a:rPr sz="1400" b="1" spc="-15" dirty="0">
                <a:latin typeface="Arial"/>
                <a:cs typeface="Arial"/>
              </a:rPr>
              <a:t>l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5" dirty="0">
                <a:latin typeface="Arial"/>
                <a:cs typeface="Arial"/>
              </a:rPr>
              <a:t>M</a:t>
            </a:r>
            <a:r>
              <a:rPr sz="1400" b="1" spc="-15" dirty="0">
                <a:latin typeface="Arial"/>
                <a:cs typeface="Arial"/>
              </a:rPr>
              <a:t>e</a:t>
            </a:r>
            <a:r>
              <a:rPr sz="1400" b="1" spc="-5" dirty="0">
                <a:latin typeface="Arial"/>
                <a:cs typeface="Arial"/>
              </a:rPr>
              <a:t>m</a:t>
            </a:r>
            <a:r>
              <a:rPr sz="1400" b="1" spc="-2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ie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spc="-15" dirty="0">
                <a:latin typeface="Arial MT"/>
                <a:cs typeface="Arial MT"/>
              </a:rPr>
              <a:t>g</a:t>
            </a:r>
            <a:r>
              <a:rPr sz="1400" spc="-5" dirty="0">
                <a:latin typeface="Arial MT"/>
                <a:cs typeface="Arial MT"/>
              </a:rPr>
              <a:t>li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</a:t>
            </a:r>
            <a:r>
              <a:rPr sz="1400" spc="-10" dirty="0">
                <a:latin typeface="Arial MT"/>
                <a:cs typeface="Arial MT"/>
              </a:rPr>
              <a:t>t</a:t>
            </a:r>
            <a:r>
              <a:rPr sz="1400" spc="-15" dirty="0">
                <a:latin typeface="Arial MT"/>
                <a:cs typeface="Arial MT"/>
              </a:rPr>
              <a:t>er</a:t>
            </a:r>
            <a:r>
              <a:rPr sz="1400" spc="5" dirty="0">
                <a:latin typeface="Arial MT"/>
                <a:cs typeface="Arial MT"/>
              </a:rPr>
              <a:t>m</a:t>
            </a:r>
            <a:r>
              <a:rPr sz="1400" spc="-5" dirty="0">
                <a:latin typeface="Arial MT"/>
                <a:cs typeface="Arial MT"/>
              </a:rPr>
              <a:t>i</a:t>
            </a:r>
            <a:r>
              <a:rPr sz="1400" spc="-10" dirty="0">
                <a:latin typeface="Arial MT"/>
                <a:cs typeface="Arial MT"/>
              </a:rPr>
              <a:t>n</a:t>
            </a:r>
            <a:r>
              <a:rPr sz="1400" spc="-5" dirty="0">
                <a:latin typeface="Arial MT"/>
                <a:cs typeface="Arial MT"/>
              </a:rPr>
              <a:t>i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d</a:t>
            </a:r>
            <a:r>
              <a:rPr sz="1400" spc="-5" dirty="0">
                <a:latin typeface="Arial MT"/>
                <a:cs typeface="Arial MT"/>
              </a:rPr>
              <a:t>i</a:t>
            </a:r>
            <a:r>
              <a:rPr sz="1400" spc="10" dirty="0">
                <a:latin typeface="Arial MT"/>
                <a:cs typeface="Arial MT"/>
              </a:rPr>
              <a:t>m</a:t>
            </a:r>
            <a:r>
              <a:rPr sz="1400" spc="-15" dirty="0">
                <a:latin typeface="Arial MT"/>
                <a:cs typeface="Arial MT"/>
              </a:rPr>
              <a:t>en</a:t>
            </a:r>
            <a:r>
              <a:rPr sz="1400" spc="-5" dirty="0">
                <a:latin typeface="Arial MT"/>
                <a:cs typeface="Arial MT"/>
              </a:rPr>
              <a:t>tic</a:t>
            </a:r>
            <a:r>
              <a:rPr sz="1400" spc="-15" dirty="0">
                <a:latin typeface="Arial MT"/>
                <a:cs typeface="Arial MT"/>
              </a:rPr>
              <a:t>a</a:t>
            </a:r>
            <a:r>
              <a:rPr sz="1400" spc="-5" dirty="0">
                <a:latin typeface="Arial MT"/>
                <a:cs typeface="Arial MT"/>
              </a:rPr>
              <a:t>ti</a:t>
            </a:r>
            <a:r>
              <a:rPr sz="1400" spc="4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–</a:t>
            </a:r>
            <a:r>
              <a:rPr sz="1400" spc="-254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N</a:t>
            </a:r>
            <a:r>
              <a:rPr sz="1400" spc="-15" dirty="0">
                <a:latin typeface="Arial MT"/>
                <a:cs typeface="Arial MT"/>
              </a:rPr>
              <a:t>apo</a:t>
            </a:r>
            <a:r>
              <a:rPr sz="1400" spc="-5" dirty="0">
                <a:latin typeface="Arial MT"/>
                <a:cs typeface="Arial MT"/>
              </a:rPr>
              <a:t>li</a:t>
            </a:r>
            <a:endParaRPr sz="1400" dirty="0">
              <a:latin typeface="Arial MT"/>
              <a:cs typeface="Arial MT"/>
            </a:endParaRPr>
          </a:p>
          <a:p>
            <a:pPr marL="356870" indent="-344805">
              <a:lnSpc>
                <a:spcPct val="100000"/>
              </a:lnSpc>
              <a:spcBef>
                <a:spcPts val="31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1400" b="1" spc="-15" dirty="0">
                <a:latin typeface="Arial"/>
                <a:cs typeface="Arial"/>
              </a:rPr>
              <a:t>Giornata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di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memoria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di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Lotta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Contro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l’Omofobia</a:t>
            </a:r>
            <a:r>
              <a:rPr sz="1400" b="1" spc="6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Ken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-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CGL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Campania</a:t>
            </a:r>
            <a:r>
              <a:rPr sz="1400" b="1" spc="-5" dirty="0">
                <a:latin typeface="Arial"/>
                <a:cs typeface="Arial"/>
              </a:rPr>
              <a:t> –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spc="5" dirty="0">
                <a:latin typeface="Arial"/>
                <a:cs typeface="Arial"/>
              </a:rPr>
              <a:t>CGILNapoli</a:t>
            </a:r>
            <a:endParaRPr sz="140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85"/>
              </a:spcBef>
              <a:buChar char="•"/>
              <a:tabLst>
                <a:tab pos="356870" algn="l"/>
                <a:tab pos="357505" algn="l"/>
              </a:tabLst>
            </a:pPr>
            <a:r>
              <a:rPr sz="1400" spc="-10" dirty="0">
                <a:latin typeface="Arial MT"/>
                <a:cs typeface="Arial MT"/>
              </a:rPr>
              <a:t>Convegno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b="1" spc="-5" dirty="0">
                <a:latin typeface="Arial"/>
                <a:cs typeface="Arial"/>
              </a:rPr>
              <a:t>-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CANTIERI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DI </a:t>
            </a:r>
            <a:r>
              <a:rPr sz="1400" b="1" spc="-25" dirty="0">
                <a:latin typeface="Arial"/>
                <a:cs typeface="Arial"/>
              </a:rPr>
              <a:t>PARTECIPAZIONE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INCLUSIVA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–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Avellino</a:t>
            </a:r>
            <a:endParaRPr sz="140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315"/>
              </a:spcBef>
              <a:buChar char="•"/>
              <a:tabLst>
                <a:tab pos="356870" algn="l"/>
                <a:tab pos="357505" algn="l"/>
              </a:tabLst>
            </a:pPr>
            <a:r>
              <a:rPr sz="1400" spc="-10" dirty="0">
                <a:latin typeface="Arial MT"/>
                <a:cs typeface="Arial MT"/>
              </a:rPr>
              <a:t>Convegno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b="1" spc="-15" dirty="0">
                <a:latin typeface="Arial"/>
                <a:cs typeface="Arial"/>
              </a:rPr>
              <a:t>-Scuola,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Gender,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Teorie</a:t>
            </a:r>
            <a:r>
              <a:rPr sz="1400" b="1" spc="-5" dirty="0">
                <a:latin typeface="Arial"/>
                <a:cs typeface="Arial"/>
              </a:rPr>
              <a:t> e</a:t>
            </a:r>
            <a:r>
              <a:rPr sz="1400" b="1" spc="-10" dirty="0">
                <a:latin typeface="Arial"/>
                <a:cs typeface="Arial"/>
              </a:rPr>
              <a:t> Bullismo</a:t>
            </a:r>
            <a:r>
              <a:rPr sz="1400" b="1" spc="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–</a:t>
            </a:r>
            <a:r>
              <a:rPr sz="1400" b="1" spc="-204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Avellino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 MT"/>
              <a:buChar char="•"/>
            </a:pPr>
            <a:endParaRPr sz="215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1400" b="1" spc="-5" dirty="0">
                <a:latin typeface="Arial"/>
                <a:cs typeface="Arial"/>
              </a:rPr>
              <a:t>OMOVIES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spc="-5" dirty="0">
                <a:latin typeface="Arial MT"/>
                <a:cs typeface="Arial MT"/>
              </a:rPr>
              <a:t>-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Festival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Internazionale</a:t>
            </a:r>
            <a:r>
              <a:rPr sz="1400" spc="9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di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Cinema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LGBT </a:t>
            </a:r>
            <a:r>
              <a:rPr sz="1400" spc="-5" dirty="0">
                <a:latin typeface="Arial MT"/>
                <a:cs typeface="Arial MT"/>
              </a:rPr>
              <a:t>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Questioning</a:t>
            </a:r>
            <a:r>
              <a:rPr sz="1400" spc="6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Napoli</a:t>
            </a:r>
            <a:r>
              <a:rPr sz="1400" dirty="0">
                <a:latin typeface="Arial MT"/>
                <a:cs typeface="Arial MT"/>
              </a:rPr>
              <a:t> dal2008</a:t>
            </a:r>
          </a:p>
          <a:p>
            <a:pPr marL="356870" marR="246379" indent="-344805">
              <a:lnSpc>
                <a:spcPct val="100000"/>
              </a:lnSpc>
              <a:spcBef>
                <a:spcPts val="28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1400" b="1" spc="-10" dirty="0">
                <a:latin typeface="Arial"/>
                <a:cs typeface="Arial"/>
              </a:rPr>
              <a:t>Befree</a:t>
            </a:r>
            <a:r>
              <a:rPr sz="1400" b="1" spc="-5" dirty="0">
                <a:latin typeface="Arial"/>
                <a:cs typeface="Arial"/>
              </a:rPr>
              <a:t> -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spc="-15" dirty="0">
                <a:latin typeface="Arial MT"/>
                <a:cs typeface="Arial MT"/>
              </a:rPr>
              <a:t>progetto</a:t>
            </a:r>
            <a:r>
              <a:rPr sz="1400" spc="-25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audiovisivo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contro</a:t>
            </a:r>
            <a:r>
              <a:rPr sz="1400" spc="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il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bullismo</a:t>
            </a:r>
            <a:r>
              <a:rPr sz="1400" spc="2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omofobico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nelle</a:t>
            </a:r>
            <a:r>
              <a:rPr sz="1400" spc="2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scuole</a:t>
            </a:r>
            <a:r>
              <a:rPr sz="1400" spc="6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- </a:t>
            </a:r>
            <a:r>
              <a:rPr sz="1400" spc="-10" dirty="0">
                <a:latin typeface="Arial MT"/>
                <a:cs typeface="Arial MT"/>
              </a:rPr>
              <a:t>Piano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Locale</a:t>
            </a:r>
            <a:r>
              <a:rPr sz="1400" spc="5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Giovani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(PLG)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Napoli2013</a:t>
            </a:r>
            <a:endParaRPr sz="1400" dirty="0">
              <a:latin typeface="Arial MT"/>
              <a:cs typeface="Arial MT"/>
            </a:endParaRPr>
          </a:p>
          <a:p>
            <a:pPr marL="356870" indent="-344805">
              <a:lnSpc>
                <a:spcPct val="100000"/>
              </a:lnSpc>
              <a:spcBef>
                <a:spcPts val="31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1400" b="1" spc="-15" dirty="0">
                <a:latin typeface="Arial"/>
                <a:cs typeface="Arial"/>
              </a:rPr>
              <a:t>N4PL351NL0V3</a:t>
            </a:r>
            <a:r>
              <a:rPr sz="1400" b="1" spc="-5" dirty="0">
                <a:latin typeface="Arial"/>
                <a:cs typeface="Arial"/>
              </a:rPr>
              <a:t> -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spc="-15" dirty="0">
                <a:latin typeface="Arial MT"/>
                <a:cs typeface="Arial MT"/>
              </a:rPr>
              <a:t>progetto</a:t>
            </a:r>
            <a:r>
              <a:rPr sz="1400" spc="4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per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le</a:t>
            </a:r>
            <a:r>
              <a:rPr sz="1400" spc="2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nuove forme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di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turismo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 </a:t>
            </a:r>
            <a:r>
              <a:rPr sz="1400" spc="-10" dirty="0">
                <a:latin typeface="Arial MT"/>
                <a:cs typeface="Arial MT"/>
              </a:rPr>
              <a:t>l’accoglienza</a:t>
            </a:r>
            <a:r>
              <a:rPr sz="1400" spc="9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-</a:t>
            </a:r>
            <a:r>
              <a:rPr sz="1400" spc="-10" dirty="0">
                <a:latin typeface="Arial MT"/>
                <a:cs typeface="Arial MT"/>
              </a:rPr>
              <a:t> PLG</a:t>
            </a:r>
            <a:r>
              <a:rPr sz="1400" spc="2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Napoli</a:t>
            </a:r>
            <a:r>
              <a:rPr sz="1400" spc="-24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2014.</a:t>
            </a:r>
            <a:endParaRPr sz="1400" dirty="0">
              <a:latin typeface="Arial MT"/>
              <a:cs typeface="Arial MT"/>
            </a:endParaRPr>
          </a:p>
          <a:p>
            <a:pPr marL="356870" marR="5080" indent="-344805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1400" b="1" spc="-5" dirty="0">
                <a:latin typeface="Arial"/>
                <a:cs typeface="Arial"/>
              </a:rPr>
              <a:t>DIVERSITY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ON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THE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JOB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spc="-5" dirty="0">
                <a:latin typeface="Arial MT"/>
                <a:cs typeface="Arial MT"/>
              </a:rPr>
              <a:t>–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Consorzio</a:t>
            </a:r>
            <a:r>
              <a:rPr sz="1400" spc="9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Sa.Fi.M.</a:t>
            </a:r>
            <a:r>
              <a:rPr sz="1400" spc="5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–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i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Ken</a:t>
            </a:r>
            <a:r>
              <a:rPr sz="1400" spc="2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ONLUS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–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30" dirty="0">
                <a:latin typeface="Arial MT"/>
                <a:cs typeface="Arial MT"/>
              </a:rPr>
              <a:t>Telecom</a:t>
            </a:r>
            <a:r>
              <a:rPr sz="1400" spc="2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Italia</a:t>
            </a:r>
            <a:r>
              <a:rPr sz="1400" spc="4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–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Cantine</a:t>
            </a:r>
            <a:r>
              <a:rPr sz="1400" spc="-254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Colle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San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Domenico</a:t>
            </a:r>
            <a:endParaRPr sz="1400" dirty="0">
              <a:latin typeface="Arial MT"/>
              <a:cs typeface="Arial MT"/>
            </a:endParaRPr>
          </a:p>
          <a:p>
            <a:pPr marL="356870" indent="-344805">
              <a:lnSpc>
                <a:spcPct val="100000"/>
              </a:lnSpc>
              <a:spcBef>
                <a:spcPts val="31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1400" b="1" spc="-25" dirty="0">
                <a:latin typeface="Arial"/>
                <a:cs typeface="Arial"/>
              </a:rPr>
              <a:t>QUESTA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CASA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NON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E’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UN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ALBERGO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–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 Ken, </a:t>
            </a:r>
            <a:r>
              <a:rPr sz="1400" b="1" spc="-15" dirty="0">
                <a:latin typeface="Arial"/>
                <a:cs typeface="Arial"/>
              </a:rPr>
              <a:t>Coop.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Fly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Up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s.c.a.r.l.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–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35" dirty="0">
                <a:latin typeface="Arial"/>
                <a:cs typeface="Arial"/>
              </a:rPr>
              <a:t>Ass.</a:t>
            </a:r>
            <a:r>
              <a:rPr sz="1400" b="1" spc="8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RESET</a:t>
            </a:r>
            <a:endParaRPr sz="140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8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1400" b="1" spc="-114" dirty="0">
                <a:latin typeface="Arial"/>
                <a:cs typeface="Arial"/>
              </a:rPr>
              <a:t>T</a:t>
            </a:r>
            <a:r>
              <a:rPr sz="1400" b="1" spc="-130" dirty="0">
                <a:latin typeface="Arial"/>
                <a:cs typeface="Arial"/>
              </a:rPr>
              <a:t>A</a:t>
            </a: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spc="-20" dirty="0">
                <a:latin typeface="Arial"/>
                <a:cs typeface="Arial"/>
              </a:rPr>
              <a:t>L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spc="-3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15" dirty="0">
                <a:latin typeface="Arial"/>
                <a:cs typeface="Arial"/>
              </a:rPr>
              <a:t>T</a:t>
            </a:r>
            <a:r>
              <a:rPr sz="1400" b="1" spc="-5" dirty="0">
                <a:latin typeface="Arial"/>
                <a:cs typeface="Arial"/>
              </a:rPr>
              <a:t>IDIS</a:t>
            </a:r>
            <a:r>
              <a:rPr sz="1400" b="1" spc="-10" dirty="0">
                <a:latin typeface="Arial"/>
                <a:cs typeface="Arial"/>
              </a:rPr>
              <a:t>CR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M</a:t>
            </a:r>
            <a:r>
              <a:rPr sz="1400" b="1" spc="-5" dirty="0">
                <a:latin typeface="Arial"/>
                <a:cs typeface="Arial"/>
              </a:rPr>
              <a:t>IN</a:t>
            </a:r>
            <a:r>
              <a:rPr sz="1400" b="1" spc="-35" dirty="0">
                <a:latin typeface="Arial"/>
                <a:cs typeface="Arial"/>
              </a:rPr>
              <a:t>A</a:t>
            </a:r>
            <a:r>
              <a:rPr sz="1400" b="1" spc="-20" dirty="0">
                <a:latin typeface="Arial"/>
                <a:cs typeface="Arial"/>
              </a:rPr>
              <a:t>Z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-20" dirty="0">
                <a:latin typeface="Arial"/>
                <a:cs typeface="Arial"/>
              </a:rPr>
              <a:t>O</a:t>
            </a:r>
            <a:r>
              <a:rPr sz="1400" b="1" spc="-10" dirty="0">
                <a:latin typeface="Arial"/>
                <a:cs typeface="Arial"/>
              </a:rPr>
              <a:t>NE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</a:t>
            </a:r>
            <a:r>
              <a:rPr sz="1400" b="1" spc="5" dirty="0">
                <a:latin typeface="Arial"/>
                <a:cs typeface="Arial"/>
              </a:rPr>
              <a:t>M</a:t>
            </a:r>
            <a:r>
              <a:rPr sz="1400" b="1" spc="-10" dirty="0">
                <a:latin typeface="Arial"/>
                <a:cs typeface="Arial"/>
              </a:rPr>
              <a:t>UNE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DI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30" dirty="0">
                <a:latin typeface="Arial"/>
                <a:cs typeface="Arial"/>
              </a:rPr>
              <a:t>A</a:t>
            </a:r>
            <a:r>
              <a:rPr sz="1400" b="1" spc="-5" dirty="0">
                <a:latin typeface="Arial"/>
                <a:cs typeface="Arial"/>
              </a:rPr>
              <a:t>VE</a:t>
            </a:r>
            <a:r>
              <a:rPr sz="1400" b="1" spc="-20" dirty="0">
                <a:latin typeface="Arial"/>
                <a:cs typeface="Arial"/>
              </a:rPr>
              <a:t>LL</a:t>
            </a:r>
            <a:r>
              <a:rPr sz="1400" b="1" spc="-5" dirty="0">
                <a:latin typeface="Arial"/>
                <a:cs typeface="Arial"/>
              </a:rPr>
              <a:t>INO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-</a:t>
            </a:r>
            <a:r>
              <a:rPr sz="1400" b="1" spc="5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VVSS</a:t>
            </a:r>
            <a:endParaRPr sz="140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31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1400" b="1" spc="-10" dirty="0">
                <a:latin typeface="Arial"/>
                <a:cs typeface="Arial"/>
              </a:rPr>
              <a:t>CANDELORA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75" dirty="0">
                <a:latin typeface="Arial"/>
                <a:cs typeface="Arial"/>
              </a:rPr>
              <a:t>DAY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–</a:t>
            </a:r>
            <a:r>
              <a:rPr sz="1400" b="1" spc="-15" dirty="0">
                <a:latin typeface="Arial"/>
                <a:cs typeface="Arial"/>
              </a:rPr>
              <a:t> La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Candelora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di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Montevergine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–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VV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SS</a:t>
            </a:r>
            <a:endParaRPr sz="140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1400" b="1" spc="-5" dirty="0">
                <a:latin typeface="Arial"/>
                <a:cs typeface="Arial"/>
              </a:rPr>
              <a:t>S</a:t>
            </a:r>
            <a:r>
              <a:rPr sz="1400" b="1" spc="-20" dirty="0">
                <a:latin typeface="Arial"/>
                <a:cs typeface="Arial"/>
              </a:rPr>
              <a:t>po</a:t>
            </a:r>
            <a:r>
              <a:rPr sz="1400" b="1" dirty="0">
                <a:latin typeface="Arial"/>
                <a:cs typeface="Arial"/>
              </a:rPr>
              <a:t>r</a:t>
            </a:r>
            <a:r>
              <a:rPr sz="1400" b="1" spc="-15" dirty="0">
                <a:latin typeface="Arial"/>
                <a:cs typeface="Arial"/>
              </a:rPr>
              <a:t>te</a:t>
            </a:r>
            <a:r>
              <a:rPr sz="1400" b="1" spc="-5" dirty="0">
                <a:latin typeface="Arial"/>
                <a:cs typeface="Arial"/>
              </a:rPr>
              <a:t>l</a:t>
            </a:r>
            <a:r>
              <a:rPr sz="1400" b="1" spc="-15" dirty="0">
                <a:latin typeface="Arial"/>
                <a:cs typeface="Arial"/>
              </a:rPr>
              <a:t>l</a:t>
            </a:r>
            <a:r>
              <a:rPr sz="1400" b="1" spc="-5" dirty="0">
                <a:latin typeface="Arial"/>
                <a:cs typeface="Arial"/>
              </a:rPr>
              <a:t>o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L</a:t>
            </a:r>
            <a:r>
              <a:rPr sz="1400" b="1" spc="-10" dirty="0">
                <a:latin typeface="Arial"/>
                <a:cs typeface="Arial"/>
              </a:rPr>
              <a:t>GBT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 Ken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–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CGIL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“N</a:t>
            </a:r>
            <a:r>
              <a:rPr sz="1400" b="1" spc="-15" dirty="0">
                <a:latin typeface="Arial"/>
                <a:cs typeface="Arial"/>
              </a:rPr>
              <a:t>u</a:t>
            </a:r>
            <a:r>
              <a:rPr sz="1400" b="1" spc="-20" dirty="0">
                <a:latin typeface="Arial"/>
                <a:cs typeface="Arial"/>
              </a:rPr>
              <a:t>o</a:t>
            </a:r>
            <a:r>
              <a:rPr sz="1400" b="1" spc="-40" dirty="0">
                <a:latin typeface="Arial"/>
                <a:cs typeface="Arial"/>
              </a:rPr>
              <a:t>v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Di</a:t>
            </a:r>
            <a:r>
              <a:rPr sz="1400" b="1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-20" dirty="0">
                <a:latin typeface="Arial"/>
                <a:cs typeface="Arial"/>
              </a:rPr>
              <a:t>t</a:t>
            </a:r>
            <a:r>
              <a:rPr sz="1400" b="1" spc="-15" dirty="0">
                <a:latin typeface="Arial"/>
                <a:cs typeface="Arial"/>
              </a:rPr>
              <a:t>t</a:t>
            </a:r>
            <a:r>
              <a:rPr sz="1400" b="1" spc="-5" dirty="0">
                <a:latin typeface="Arial"/>
                <a:cs typeface="Arial"/>
              </a:rPr>
              <a:t>i”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-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 Ken</a:t>
            </a:r>
            <a:r>
              <a:rPr sz="1400" b="1" spc="-20" dirty="0">
                <a:latin typeface="Arial"/>
                <a:cs typeface="Arial"/>
              </a:rPr>
              <a:t> O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15" dirty="0">
                <a:latin typeface="Arial"/>
                <a:cs typeface="Arial"/>
              </a:rPr>
              <a:t>L</a:t>
            </a:r>
            <a:r>
              <a:rPr sz="1400" b="1" spc="-10" dirty="0">
                <a:latin typeface="Arial"/>
                <a:cs typeface="Arial"/>
              </a:rPr>
              <a:t>US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–</a:t>
            </a:r>
            <a:r>
              <a:rPr sz="1400" b="1" spc="-180" dirty="0">
                <a:latin typeface="Arial"/>
                <a:cs typeface="Arial"/>
              </a:rPr>
              <a:t> </a:t>
            </a:r>
            <a:r>
              <a:rPr sz="1400" b="1" spc="-5" dirty="0" smtClean="0">
                <a:latin typeface="Arial"/>
                <a:cs typeface="Arial"/>
              </a:rPr>
              <a:t>CGIL</a:t>
            </a:r>
            <a:endParaRPr lang="it-IT" sz="1400" b="1" spc="-5" dirty="0" smtClean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lang="it-IT" sz="1400" b="1" spc="-5" dirty="0" smtClean="0">
                <a:latin typeface="Arial"/>
                <a:cs typeface="Arial"/>
              </a:rPr>
              <a:t>Servizio Civile Universale – </a:t>
            </a:r>
            <a:r>
              <a:rPr lang="it-IT" sz="1400" b="1" spc="-5" dirty="0" err="1" smtClean="0">
                <a:latin typeface="Arial"/>
                <a:cs typeface="Arial"/>
              </a:rPr>
              <a:t>Amesci</a:t>
            </a:r>
            <a:r>
              <a:rPr lang="it-IT" sz="1400" b="1" spc="-5" dirty="0" smtClean="0">
                <a:latin typeface="Arial"/>
                <a:cs typeface="Arial"/>
              </a:rPr>
              <a:t> – i Ken </a:t>
            </a:r>
            <a:r>
              <a:rPr lang="it-IT" sz="1400" b="1" spc="-5" dirty="0" err="1" smtClean="0">
                <a:latin typeface="Arial"/>
                <a:cs typeface="Arial"/>
              </a:rPr>
              <a:t>#Freedom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Pentagono 7"/>
          <p:cNvSpPr/>
          <p:nvPr/>
        </p:nvSpPr>
        <p:spPr>
          <a:xfrm>
            <a:off x="0" y="381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BEST PRACTIES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object 6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10" name="Immagine 9" descr="cuore-arcobaleno-fondo-trasparen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1600" y="1676400"/>
            <a:ext cx="345186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base"/>
            <a:r>
              <a:rPr lang="en-US" b="1" dirty="0" smtClean="0">
                <a:hlinkClick r:id="rId2"/>
              </a:rPr>
              <a:t>Area CULTURA</a:t>
            </a:r>
            <a:endParaRPr lang="en-US" b="1" dirty="0" smtClean="0"/>
          </a:p>
          <a:p>
            <a:pPr fontAlgn="base"/>
            <a:r>
              <a:rPr lang="en-US" b="1" dirty="0" smtClean="0">
                <a:hlinkClick r:id="rId3"/>
              </a:rPr>
              <a:t>Area </a:t>
            </a:r>
            <a:r>
              <a:rPr lang="en-US" b="1" dirty="0" err="1" smtClean="0">
                <a:hlinkClick r:id="rId3"/>
              </a:rPr>
              <a:t>Edu</a:t>
            </a:r>
            <a:r>
              <a:rPr lang="en-US" b="1" dirty="0" smtClean="0">
                <a:hlinkClick r:id="rId3"/>
              </a:rPr>
              <a:t> &amp; LAB</a:t>
            </a:r>
            <a:endParaRPr lang="en-US" b="1" dirty="0" smtClean="0"/>
          </a:p>
          <a:p>
            <a:pPr fontAlgn="base"/>
            <a:r>
              <a:rPr lang="en-US" b="1" dirty="0" smtClean="0">
                <a:hlinkClick r:id="rId4"/>
              </a:rPr>
              <a:t>Area Welfare</a:t>
            </a:r>
          </a:p>
          <a:p>
            <a:pPr fontAlgn="base"/>
            <a:r>
              <a:rPr lang="en-US" b="1" dirty="0" smtClean="0">
                <a:hlinkClick r:id="rId4"/>
              </a:rPr>
              <a:t>Area </a:t>
            </a:r>
            <a:r>
              <a:rPr lang="en-US" b="1" dirty="0" smtClean="0">
                <a:hlinkClick r:id="rId5"/>
              </a:rPr>
              <a:t>Lavoro</a:t>
            </a:r>
            <a:endParaRPr lang="en-US" b="1" dirty="0" smtClean="0">
              <a:hlinkClick r:id="rId4"/>
            </a:endParaRPr>
          </a:p>
          <a:p>
            <a:pPr fontAlgn="base"/>
            <a:r>
              <a:rPr lang="en-US" b="1" dirty="0" smtClean="0">
                <a:hlinkClick r:id="rId4"/>
              </a:rPr>
              <a:t>Area </a:t>
            </a:r>
            <a:r>
              <a:rPr lang="en-US" b="1" dirty="0" smtClean="0">
                <a:hlinkClick r:id="rId6"/>
              </a:rPr>
              <a:t>Sport</a:t>
            </a:r>
            <a:endParaRPr lang="en-US" b="1" dirty="0">
              <a:hlinkClick r:id="rId4"/>
            </a:endParaRPr>
          </a:p>
        </p:txBody>
      </p:sp>
      <p:pic>
        <p:nvPicPr>
          <p:cNvPr id="4" name="object 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08925" y="4292598"/>
            <a:ext cx="1234948" cy="25653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8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sp>
        <p:nvSpPr>
          <p:cNvPr id="9" name="Pentagono 8"/>
          <p:cNvSpPr/>
          <p:nvPr/>
        </p:nvSpPr>
        <p:spPr>
          <a:xfrm>
            <a:off x="0" y="381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Aree d’intervento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Immagine 7" descr="cuore-arcobaleno-fondo-trasparent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71600" y="1981200"/>
            <a:ext cx="6858000" cy="3374001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890"/>
              </a:spcBef>
              <a:buChar char="•"/>
              <a:tabLst>
                <a:tab pos="356870" algn="l"/>
                <a:tab pos="357505" algn="l"/>
              </a:tabLst>
            </a:pPr>
            <a:r>
              <a:rPr sz="2800" spc="-5" dirty="0">
                <a:cs typeface="Arial MT"/>
              </a:rPr>
              <a:t>CINEMA</a:t>
            </a:r>
            <a:endParaRPr sz="2800" dirty="0"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715"/>
              </a:spcBef>
              <a:buChar char="–"/>
              <a:tabLst>
                <a:tab pos="756920" algn="l"/>
              </a:tabLst>
            </a:pPr>
            <a:r>
              <a:rPr sz="2400" dirty="0">
                <a:cs typeface="Arial MT"/>
                <a:hlinkClick r:id="rId2"/>
              </a:rPr>
              <a:t>OMOVIES</a:t>
            </a:r>
            <a:r>
              <a:rPr sz="2400" spc="-150" dirty="0">
                <a:cs typeface="Arial MT"/>
                <a:hlinkClick r:id="rId2"/>
              </a:rPr>
              <a:t> </a:t>
            </a:r>
            <a:r>
              <a:rPr lang="it-IT" sz="2400" spc="-150" dirty="0" smtClean="0">
                <a:cs typeface="Arial MT"/>
                <a:hlinkClick r:id="rId2"/>
              </a:rPr>
              <a:t>International </a:t>
            </a:r>
            <a:r>
              <a:rPr sz="2400" dirty="0" smtClean="0">
                <a:cs typeface="Arial MT"/>
                <a:hlinkClick r:id="rId2"/>
              </a:rPr>
              <a:t>FILM</a:t>
            </a:r>
            <a:r>
              <a:rPr sz="2400" spc="-40" dirty="0" smtClean="0">
                <a:cs typeface="Arial MT"/>
                <a:hlinkClick r:id="rId2"/>
              </a:rPr>
              <a:t> </a:t>
            </a:r>
            <a:r>
              <a:rPr sz="2400" spc="-50" dirty="0" smtClean="0">
                <a:cs typeface="Arial MT"/>
                <a:hlinkClick r:id="rId2"/>
              </a:rPr>
              <a:t>FESTIVAL</a:t>
            </a:r>
            <a:endParaRPr lang="it-IT" sz="2400" spc="-50" dirty="0" smtClean="0">
              <a:cs typeface="Arial MT"/>
            </a:endParaRPr>
          </a:p>
          <a:p>
            <a:pPr marL="756285" lvl="1" indent="-287020">
              <a:spcBef>
                <a:spcPts val="715"/>
              </a:spcBef>
              <a:buChar char="–"/>
              <a:tabLst>
                <a:tab pos="756920" algn="l"/>
              </a:tabLst>
            </a:pPr>
            <a:r>
              <a:rPr lang="it-IT" sz="2400" dirty="0" err="1" smtClean="0">
                <a:cs typeface="Arial MT"/>
                <a:hlinkClick r:id="rId2"/>
              </a:rPr>
              <a:t>Omovies@School</a:t>
            </a:r>
            <a:r>
              <a:rPr lang="it-IT" sz="2400" dirty="0" smtClean="0">
                <a:cs typeface="Arial MT"/>
                <a:hlinkClick r:id="rId2"/>
              </a:rPr>
              <a:t> </a:t>
            </a:r>
            <a:r>
              <a:rPr lang="it-IT" sz="2400" dirty="0" smtClean="0">
                <a:cs typeface="Arial MT"/>
                <a:hlinkClick r:id="rId3"/>
              </a:rPr>
              <a:t>– International Film Festival</a:t>
            </a:r>
            <a:endParaRPr lang="it-IT" sz="2400" dirty="0" smtClean="0">
              <a:cs typeface="Arial MT"/>
            </a:endParaRPr>
          </a:p>
          <a:p>
            <a:pPr marL="756285" lvl="1" indent="-287020">
              <a:spcBef>
                <a:spcPts val="715"/>
              </a:spcBef>
              <a:buChar char="–"/>
              <a:tabLst>
                <a:tab pos="756920" algn="l"/>
              </a:tabLst>
            </a:pPr>
            <a:r>
              <a:rPr lang="it-IT" sz="2400" dirty="0" err="1" smtClean="0">
                <a:cs typeface="Arial MT"/>
                <a:hlinkClick r:id="rId2"/>
              </a:rPr>
              <a:t>Omovies@home</a:t>
            </a:r>
            <a:r>
              <a:rPr lang="it-IT" sz="2400" dirty="0" smtClean="0">
                <a:cs typeface="Arial MT"/>
                <a:hlinkClick r:id="rId2"/>
              </a:rPr>
              <a:t>  - Cineforum</a:t>
            </a:r>
            <a:endParaRPr sz="2400" dirty="0">
              <a:cs typeface="Arial MT"/>
              <a:hlinkClick r:id="rId2"/>
            </a:endParaRPr>
          </a:p>
          <a:p>
            <a:pPr marL="756285" lvl="1" indent="-287020">
              <a:spcBef>
                <a:spcPts val="715"/>
              </a:spcBef>
              <a:buChar char="–"/>
              <a:tabLst>
                <a:tab pos="756920" algn="l"/>
              </a:tabLst>
            </a:pPr>
            <a:r>
              <a:rPr sz="2400" dirty="0">
                <a:cs typeface="Arial MT"/>
                <a:hlinkClick r:id="rId2"/>
              </a:rPr>
              <a:t>CFCC</a:t>
            </a:r>
          </a:p>
          <a:p>
            <a:pPr marL="356870" indent="-344805">
              <a:lnSpc>
                <a:spcPct val="100000"/>
              </a:lnSpc>
              <a:spcBef>
                <a:spcPts val="775"/>
              </a:spcBef>
              <a:buChar char="•"/>
              <a:tabLst>
                <a:tab pos="356870" algn="l"/>
                <a:tab pos="357505" algn="l"/>
              </a:tabLst>
            </a:pPr>
            <a:r>
              <a:rPr sz="2800" spc="-5" dirty="0">
                <a:cs typeface="Arial MT"/>
              </a:rPr>
              <a:t>MUSICA</a:t>
            </a:r>
            <a:endParaRPr sz="2800" dirty="0"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715"/>
              </a:spcBef>
              <a:buChar char="–"/>
              <a:tabLst>
                <a:tab pos="756920" algn="l"/>
              </a:tabLst>
            </a:pPr>
            <a:r>
              <a:rPr sz="2400" spc="5" dirty="0">
                <a:cs typeface="Arial MT"/>
                <a:hlinkClick r:id="rId4"/>
              </a:rPr>
              <a:t>corAcor</a:t>
            </a:r>
            <a:r>
              <a:rPr sz="2400" spc="-75" dirty="0">
                <a:cs typeface="Arial MT"/>
                <a:hlinkClick r:id="rId4"/>
              </a:rPr>
              <a:t> </a:t>
            </a:r>
            <a:r>
              <a:rPr sz="2400" dirty="0">
                <a:cs typeface="Arial MT"/>
                <a:hlinkClick r:id="rId4"/>
              </a:rPr>
              <a:t>–</a:t>
            </a:r>
            <a:r>
              <a:rPr sz="2400" spc="-30" dirty="0">
                <a:cs typeface="Arial MT"/>
                <a:hlinkClick r:id="rId4"/>
              </a:rPr>
              <a:t> </a:t>
            </a:r>
            <a:r>
              <a:rPr sz="2400" dirty="0">
                <a:cs typeface="Arial MT"/>
                <a:hlinkClick r:id="rId4"/>
              </a:rPr>
              <a:t>Napoli</a:t>
            </a:r>
            <a:r>
              <a:rPr sz="2400" spc="-60" dirty="0">
                <a:cs typeface="Arial MT"/>
                <a:hlinkClick r:id="rId4"/>
              </a:rPr>
              <a:t> </a:t>
            </a:r>
            <a:r>
              <a:rPr sz="2400" dirty="0">
                <a:cs typeface="Arial MT"/>
                <a:hlinkClick r:id="rId4"/>
              </a:rPr>
              <a:t>Rainbow</a:t>
            </a:r>
            <a:r>
              <a:rPr sz="2400" spc="15" dirty="0">
                <a:cs typeface="Arial MT"/>
                <a:hlinkClick r:id="rId4"/>
              </a:rPr>
              <a:t> </a:t>
            </a:r>
            <a:r>
              <a:rPr sz="2400" dirty="0">
                <a:cs typeface="Arial MT"/>
                <a:hlinkClick r:id="rId4"/>
              </a:rPr>
              <a:t>Choir</a:t>
            </a:r>
            <a:endParaRPr sz="2400" dirty="0">
              <a:cs typeface="Arial MT"/>
            </a:endParaRPr>
          </a:p>
        </p:txBody>
      </p:sp>
      <p:sp>
        <p:nvSpPr>
          <p:cNvPr id="5" name="Pentagono 4"/>
          <p:cNvSpPr/>
          <p:nvPr/>
        </p:nvSpPr>
        <p:spPr>
          <a:xfrm>
            <a:off x="0" y="381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Area Cultura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Immagine 6" descr="cuore-arcobaleno-fondo-trasparen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  <p:pic>
        <p:nvPicPr>
          <p:cNvPr id="8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74000" y="4221224"/>
            <a:ext cx="1270000" cy="2636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2400" y="4267200"/>
            <a:ext cx="390207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www.omovi</a:t>
            </a:r>
            <a:r>
              <a:rPr sz="4400" b="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e</a:t>
            </a:r>
            <a:r>
              <a:rPr sz="4400" b="0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s</a:t>
            </a:r>
            <a:r>
              <a:rPr sz="4400" b="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.it</a:t>
            </a:r>
            <a:endParaRPr sz="4400" dirty="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81800" y="381000"/>
            <a:ext cx="1512189" cy="1511046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838200" y="1981200"/>
            <a:ext cx="7162800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/>
              <a:t>OMOVIES è il Festival di Cinema Omosessuale,  </a:t>
            </a:r>
            <a:r>
              <a:rPr lang="it-IT" dirty="0" err="1"/>
              <a:t>Transgender</a:t>
            </a:r>
            <a:r>
              <a:rPr lang="it-IT" dirty="0"/>
              <a:t> e </a:t>
            </a:r>
            <a:r>
              <a:rPr lang="it-IT" dirty="0" err="1"/>
              <a:t>Questioning</a:t>
            </a:r>
            <a:r>
              <a:rPr lang="it-IT" dirty="0"/>
              <a:t> promosso dall’Associazione di Promozione Sociale i Ken ONLUS associazione LGBT  (Lesbiche, Gay, Bisessuali, </a:t>
            </a:r>
            <a:r>
              <a:rPr lang="it-IT" dirty="0" err="1"/>
              <a:t>Transgender</a:t>
            </a:r>
            <a:r>
              <a:rPr lang="it-IT" dirty="0"/>
              <a:t>) è stato ideato da Carlo Cremona e Marco </a:t>
            </a:r>
            <a:r>
              <a:rPr lang="it-IT" dirty="0" err="1"/>
              <a:t>Taglialatela</a:t>
            </a:r>
            <a:r>
              <a:rPr lang="it-IT" dirty="0"/>
              <a:t> di cui sono soci fondatori. OMOVIES è socio fondatore del CFCC (Coordinamento dei Festival Cinematografici della Campania).</a:t>
            </a:r>
          </a:p>
          <a:p>
            <a:pPr algn="just">
              <a:lnSpc>
                <a:spcPct val="150000"/>
              </a:lnSpc>
            </a:pPr>
            <a:endParaRPr lang="it-IT" dirty="0"/>
          </a:p>
        </p:txBody>
      </p:sp>
      <p:pic>
        <p:nvPicPr>
          <p:cNvPr id="13" name="Immagine 12" descr="LOGO-OMOVI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457200"/>
            <a:ext cx="4191000" cy="92942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5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7" name="Immagine 6" descr="cuore-arcobaleno-fondo-trasparen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  <p:pic>
        <p:nvPicPr>
          <p:cNvPr id="8" name="object 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74000" y="4221224"/>
            <a:ext cx="1270000" cy="2636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lyer omovies 2022 liberidiesser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8077200" cy="58054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ocandina Gran Gal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8125" y="0"/>
            <a:ext cx="4847749" cy="6858000"/>
          </a:xfrm>
          <a:prstGeom prst="rect">
            <a:avLst/>
          </a:prstGeom>
        </p:spPr>
      </p:pic>
      <p:pic>
        <p:nvPicPr>
          <p:cNvPr id="6" name="Immagine 5" descr="cuore-arcobaleno-fondo-trasparen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  <p:pic>
        <p:nvPicPr>
          <p:cNvPr id="7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74000" y="4221224"/>
            <a:ext cx="1270000" cy="263677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6235" y="212547"/>
            <a:ext cx="6996430" cy="1246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0"/>
              </a:spcBef>
            </a:pPr>
            <a:r>
              <a:rPr sz="1600" i="1" spc="5" dirty="0">
                <a:latin typeface="Arial"/>
                <a:cs typeface="Arial"/>
              </a:rPr>
              <a:t>[…] </a:t>
            </a:r>
            <a:r>
              <a:rPr sz="1600" i="1" spc="-15" dirty="0">
                <a:latin typeface="Arial"/>
                <a:cs typeface="Arial"/>
              </a:rPr>
              <a:t>il </a:t>
            </a:r>
            <a:r>
              <a:rPr sz="1600" i="1" spc="-10" dirty="0">
                <a:latin typeface="Arial"/>
                <a:cs typeface="Arial"/>
              </a:rPr>
              <a:t>linguaggio </a:t>
            </a:r>
            <a:r>
              <a:rPr sz="1600" i="1" spc="-15" dirty="0">
                <a:latin typeface="Arial"/>
                <a:cs typeface="Arial"/>
              </a:rPr>
              <a:t>dell’Arte </a:t>
            </a:r>
            <a:r>
              <a:rPr sz="1600" i="1" spc="-5" dirty="0">
                <a:latin typeface="Arial"/>
                <a:cs typeface="Arial"/>
              </a:rPr>
              <a:t>può </a:t>
            </a:r>
            <a:r>
              <a:rPr sz="1600" i="1" spc="-10" dirty="0">
                <a:latin typeface="Arial"/>
                <a:cs typeface="Arial"/>
              </a:rPr>
              <a:t>contribuire efficacemente, ponendo </a:t>
            </a:r>
            <a:r>
              <a:rPr sz="1600" i="1" spc="-15" dirty="0">
                <a:latin typeface="Arial"/>
                <a:cs typeface="Arial"/>
              </a:rPr>
              <a:t>domande </a:t>
            </a:r>
            <a:r>
              <a:rPr sz="1600" i="1" spc="5" dirty="0">
                <a:latin typeface="Arial"/>
                <a:cs typeface="Arial"/>
              </a:rPr>
              <a:t>e 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sollecitando riflessione,</a:t>
            </a:r>
            <a:r>
              <a:rPr sz="1600" i="1" spc="42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allafermarsi, </a:t>
            </a:r>
            <a:r>
              <a:rPr sz="1600" i="1" dirty="0">
                <a:latin typeface="Arial"/>
                <a:cs typeface="Arial"/>
              </a:rPr>
              <a:t>soprattutto tra le </a:t>
            </a:r>
            <a:r>
              <a:rPr sz="1600" i="1" spc="-10" dirty="0">
                <a:latin typeface="Arial"/>
                <a:cs typeface="Arial"/>
              </a:rPr>
              <a:t>nuove generazioni, di </a:t>
            </a:r>
            <a:r>
              <a:rPr sz="1600" i="1" spc="-5" dirty="0">
                <a:latin typeface="Arial"/>
                <a:cs typeface="Arial"/>
              </a:rPr>
              <a:t> un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sistema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di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valori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spc="-15" dirty="0">
                <a:latin typeface="Arial"/>
                <a:cs typeface="Arial"/>
              </a:rPr>
              <a:t>condivisi,</a:t>
            </a:r>
            <a:r>
              <a:rPr sz="1600" i="1" spc="-10" dirty="0">
                <a:latin typeface="Arial"/>
                <a:cs typeface="Arial"/>
              </a:rPr>
              <a:t> atto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spc="-15" dirty="0">
                <a:latin typeface="Arial"/>
                <a:cs typeface="Arial"/>
              </a:rPr>
              <a:t>ad</a:t>
            </a:r>
            <a:r>
              <a:rPr sz="1600" i="1" spc="-10" dirty="0">
                <a:latin typeface="Arial"/>
                <a:cs typeface="Arial"/>
              </a:rPr>
              <a:t> evitare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spc="-15" dirty="0">
                <a:latin typeface="Arial"/>
                <a:cs typeface="Arial"/>
              </a:rPr>
              <a:t>qualsiasi</a:t>
            </a:r>
            <a:r>
              <a:rPr sz="1600" i="1" spc="41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forma</a:t>
            </a:r>
            <a:r>
              <a:rPr sz="1600" i="1" spc="425" dirty="0">
                <a:latin typeface="Arial"/>
                <a:cs typeface="Arial"/>
              </a:rPr>
              <a:t> </a:t>
            </a:r>
            <a:r>
              <a:rPr sz="1600" i="1" spc="-30" dirty="0">
                <a:latin typeface="Arial"/>
                <a:cs typeface="Arial"/>
              </a:rPr>
              <a:t>di </a:t>
            </a:r>
            <a:r>
              <a:rPr sz="1600" i="1" spc="-2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discriminazione </a:t>
            </a:r>
            <a:r>
              <a:rPr sz="1600" i="1" dirty="0">
                <a:latin typeface="Arial"/>
                <a:cs typeface="Arial"/>
              </a:rPr>
              <a:t>ed </a:t>
            </a:r>
            <a:r>
              <a:rPr sz="1600" i="1" spc="-10" dirty="0">
                <a:latin typeface="Arial"/>
                <a:cs typeface="Arial"/>
              </a:rPr>
              <a:t>esclusione sociale </a:t>
            </a:r>
            <a:r>
              <a:rPr sz="1600" i="1" spc="-5" dirty="0">
                <a:latin typeface="Arial"/>
                <a:cs typeface="Arial"/>
              </a:rPr>
              <a:t>fondata sugli </a:t>
            </a:r>
            <a:r>
              <a:rPr sz="1600" i="1" spc="-10" dirty="0">
                <a:latin typeface="Arial"/>
                <a:cs typeface="Arial"/>
              </a:rPr>
              <a:t>orientamenti sessuali </a:t>
            </a:r>
            <a:r>
              <a:rPr sz="1600" i="1" spc="5" dirty="0">
                <a:latin typeface="Arial"/>
                <a:cs typeface="Arial"/>
              </a:rPr>
              <a:t>e 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l’identità</a:t>
            </a:r>
            <a:r>
              <a:rPr sz="1600" i="1" spc="-9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di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genere. </a:t>
            </a:r>
            <a:r>
              <a:rPr sz="1600" i="1" spc="5" dirty="0">
                <a:latin typeface="Arial"/>
                <a:cs typeface="Arial"/>
              </a:rPr>
              <a:t>[…]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8458200" cy="4495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41" y="188848"/>
            <a:ext cx="1134249" cy="1282953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4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8" name="Immagine 7" descr="cuore-arcobaleno-fondo-trasparen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5410200"/>
            <a:ext cx="1519309" cy="1447800"/>
          </a:xfrm>
          <a:prstGeom prst="rect">
            <a:avLst/>
          </a:prstGeom>
        </p:spPr>
      </p:pic>
      <p:pic>
        <p:nvPicPr>
          <p:cNvPr id="9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74000" y="4221224"/>
            <a:ext cx="1270000" cy="2636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8187" y="1298447"/>
            <a:ext cx="1316101" cy="13550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015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Di</a:t>
            </a:r>
            <a:r>
              <a:rPr spc="-20" dirty="0"/>
              <a:t>v</a:t>
            </a:r>
            <a:r>
              <a:rPr dirty="0"/>
              <a:t>ersità</a:t>
            </a:r>
            <a:r>
              <a:rPr spc="-130" dirty="0"/>
              <a:t> </a:t>
            </a:r>
            <a:r>
              <a:rPr dirty="0"/>
              <a:t>e</a:t>
            </a:r>
            <a:r>
              <a:rPr spc="30" dirty="0"/>
              <a:t> </a:t>
            </a:r>
            <a:r>
              <a:rPr dirty="0"/>
              <a:t>rappre</a:t>
            </a:r>
            <a:r>
              <a:rPr spc="5" dirty="0"/>
              <a:t>s</a:t>
            </a:r>
            <a:r>
              <a:rPr dirty="0"/>
              <a:t>ent</a:t>
            </a:r>
            <a:r>
              <a:rPr spc="5" dirty="0"/>
              <a:t>a</a:t>
            </a:r>
            <a:r>
              <a:rPr spc="-15" dirty="0"/>
              <a:t>z</a:t>
            </a:r>
            <a:r>
              <a:rPr spc="-25" dirty="0"/>
              <a:t>i</a:t>
            </a:r>
            <a:r>
              <a:rPr dirty="0"/>
              <a:t>on</a:t>
            </a:r>
            <a:r>
              <a:rPr spc="-20" dirty="0"/>
              <a:t>e</a:t>
            </a:r>
            <a:r>
              <a:rPr dirty="0"/>
              <a:t>:</a:t>
            </a:r>
          </a:p>
          <a:p>
            <a:pPr marL="497205" algn="ctr">
              <a:lnSpc>
                <a:spcPct val="100000"/>
              </a:lnSpc>
            </a:pPr>
            <a:r>
              <a:rPr spc="-5" dirty="0"/>
              <a:t>OMOVIES</a:t>
            </a:r>
            <a:r>
              <a:rPr spc="-10" dirty="0"/>
              <a:t> </a:t>
            </a:r>
            <a:r>
              <a:rPr dirty="0"/>
              <a:t>al</a:t>
            </a:r>
            <a:r>
              <a:rPr spc="-15" dirty="0"/>
              <a:t> </a:t>
            </a:r>
            <a:r>
              <a:rPr spc="-5" dirty="0"/>
              <a:t>Gurt</a:t>
            </a:r>
            <a:r>
              <a:rPr spc="-15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spc="-5" dirty="0"/>
              <a:t>George</a:t>
            </a:r>
            <a:r>
              <a:rPr spc="-25" dirty="0"/>
              <a:t> </a:t>
            </a:r>
            <a:r>
              <a:rPr spc="10" dirty="0"/>
              <a:t>Town</a:t>
            </a:r>
            <a:r>
              <a:rPr spc="-30" dirty="0"/>
              <a:t> </a:t>
            </a:r>
            <a:r>
              <a:rPr spc="-5" dirty="0"/>
              <a:t>University</a:t>
            </a:r>
            <a:r>
              <a:rPr spc="-100" dirty="0"/>
              <a:t> </a:t>
            </a:r>
            <a:r>
              <a:rPr dirty="0"/>
              <a:t>Washingthon</a:t>
            </a:r>
            <a:r>
              <a:rPr spc="-95" dirty="0"/>
              <a:t> </a:t>
            </a:r>
            <a:r>
              <a:rPr spc="-10" dirty="0"/>
              <a:t>DC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74823" y="1187323"/>
            <a:ext cx="6480175" cy="664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90"/>
              </a:spcBef>
              <a:buFont typeface="Arial MT"/>
              <a:buChar char="•"/>
              <a:tabLst>
                <a:tab pos="460375" algn="l"/>
              </a:tabLst>
            </a:pPr>
            <a:r>
              <a:rPr dirty="0"/>
              <a:t>	</a:t>
            </a:r>
            <a:r>
              <a:rPr sz="1400" spc="-10" dirty="0">
                <a:latin typeface="Arial MT"/>
                <a:cs typeface="Arial MT"/>
              </a:rPr>
              <a:t>Un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gruppo</a:t>
            </a:r>
            <a:r>
              <a:rPr sz="1400" spc="-10" dirty="0">
                <a:latin typeface="Arial MT"/>
                <a:cs typeface="Arial MT"/>
              </a:rPr>
              <a:t> di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studiosi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di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linguistica</a:t>
            </a:r>
            <a:r>
              <a:rPr sz="1400" spc="-5" dirty="0">
                <a:latin typeface="Arial MT"/>
                <a:cs typeface="Arial MT"/>
              </a:rPr>
              <a:t> e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semiotica,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provenienti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da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diverse 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università italiane </a:t>
            </a:r>
            <a:r>
              <a:rPr sz="1400" spc="-5" dirty="0">
                <a:latin typeface="Arial MT"/>
                <a:cs typeface="Arial MT"/>
              </a:rPr>
              <a:t>e </a:t>
            </a:r>
            <a:r>
              <a:rPr sz="1400" spc="-10" dirty="0">
                <a:latin typeface="Arial MT"/>
                <a:cs typeface="Arial MT"/>
              </a:rPr>
              <a:t>sotto </a:t>
            </a:r>
            <a:r>
              <a:rPr sz="1400" spc="-15" dirty="0">
                <a:latin typeface="Arial MT"/>
                <a:cs typeface="Arial MT"/>
              </a:rPr>
              <a:t>l’egida </a:t>
            </a:r>
            <a:r>
              <a:rPr sz="1400" spc="-10" dirty="0">
                <a:latin typeface="Arial MT"/>
                <a:cs typeface="Arial MT"/>
              </a:rPr>
              <a:t>del </a:t>
            </a:r>
            <a:r>
              <a:rPr sz="1400" spc="-20" dirty="0">
                <a:latin typeface="Arial MT"/>
                <a:cs typeface="Arial MT"/>
              </a:rPr>
              <a:t>prof. </a:t>
            </a:r>
            <a:r>
              <a:rPr sz="1400" spc="-10" dirty="0">
                <a:latin typeface="Arial MT"/>
                <a:cs typeface="Arial MT"/>
              </a:rPr>
              <a:t>Giuseppe Balirano dell’Università </a:t>
            </a:r>
            <a:r>
              <a:rPr sz="1400" spc="-15" dirty="0">
                <a:latin typeface="Arial MT"/>
                <a:cs typeface="Arial MT"/>
              </a:rPr>
              <a:t>di </a:t>
            </a:r>
            <a:r>
              <a:rPr sz="1400" spc="-10" dirty="0">
                <a:latin typeface="Arial MT"/>
                <a:cs typeface="Arial MT"/>
              </a:rPr>
              <a:t> Napoli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l’Orientale,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presenterà</a:t>
            </a:r>
            <a:r>
              <a:rPr sz="1400" spc="2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un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i="1" spc="-10" dirty="0">
                <a:latin typeface="Arial"/>
                <a:cs typeface="Arial"/>
              </a:rPr>
              <a:t>Colloquium </a:t>
            </a:r>
            <a:r>
              <a:rPr sz="1400" spc="-10" dirty="0">
                <a:latin typeface="Arial MT"/>
                <a:cs typeface="Arial MT"/>
              </a:rPr>
              <a:t>al</a:t>
            </a:r>
            <a:r>
              <a:rPr sz="1400" spc="3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prestigiosissimo</a:t>
            </a:r>
            <a:r>
              <a:rPr sz="1400" spc="-25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Convegno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94582" y="1828037"/>
            <a:ext cx="48367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76910" algn="l"/>
                <a:tab pos="1231900" algn="l"/>
                <a:tab pos="1631314" algn="l"/>
                <a:tab pos="2216785" algn="l"/>
                <a:tab pos="3115945" algn="l"/>
                <a:tab pos="3576320" algn="l"/>
              </a:tabLst>
            </a:pPr>
            <a:r>
              <a:rPr sz="1400" spc="-15" dirty="0">
                <a:latin typeface="Arial MT"/>
                <a:cs typeface="Arial MT"/>
              </a:rPr>
              <a:t>GURT	2015	dal	</a:t>
            </a:r>
            <a:r>
              <a:rPr sz="1400" spc="-5" dirty="0">
                <a:latin typeface="Arial MT"/>
                <a:cs typeface="Arial MT"/>
              </a:rPr>
              <a:t>titolo:	</a:t>
            </a:r>
            <a:r>
              <a:rPr sz="1400" spc="-10" dirty="0">
                <a:latin typeface="Arial MT"/>
                <a:cs typeface="Arial MT"/>
              </a:rPr>
              <a:t>“Diversity	</a:t>
            </a:r>
            <a:r>
              <a:rPr sz="1400" spc="-15" dirty="0">
                <a:latin typeface="Arial MT"/>
                <a:cs typeface="Arial MT"/>
              </a:rPr>
              <a:t>and	Super-Diversity: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18358" y="1828037"/>
            <a:ext cx="1127125" cy="664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latin typeface="Arial MT"/>
                <a:cs typeface="Arial MT"/>
              </a:rPr>
              <a:t>I</a:t>
            </a:r>
            <a:r>
              <a:rPr sz="1400" spc="-35" dirty="0">
                <a:latin typeface="Arial MT"/>
                <a:cs typeface="Arial MT"/>
              </a:rPr>
              <a:t>n</a:t>
            </a:r>
            <a:r>
              <a:rPr sz="1400" spc="15" dirty="0">
                <a:latin typeface="Arial MT"/>
                <a:cs typeface="Arial MT"/>
              </a:rPr>
              <a:t>t</a:t>
            </a:r>
            <a:r>
              <a:rPr sz="1400" spc="-35" dirty="0">
                <a:latin typeface="Arial MT"/>
                <a:cs typeface="Arial MT"/>
              </a:rPr>
              <a:t>e</a:t>
            </a:r>
            <a:r>
              <a:rPr sz="1400" spc="10" dirty="0">
                <a:latin typeface="Arial MT"/>
                <a:cs typeface="Arial MT"/>
              </a:rPr>
              <a:t>r</a:t>
            </a:r>
            <a:r>
              <a:rPr sz="1400" spc="-35" dirty="0">
                <a:latin typeface="Arial MT"/>
                <a:cs typeface="Arial MT"/>
              </a:rPr>
              <a:t>n</a:t>
            </a:r>
            <a:r>
              <a:rPr sz="1400" spc="10" dirty="0">
                <a:latin typeface="Arial MT"/>
                <a:cs typeface="Arial MT"/>
              </a:rPr>
              <a:t>a</a:t>
            </a:r>
            <a:r>
              <a:rPr sz="1400" spc="-5" dirty="0">
                <a:latin typeface="Arial MT"/>
                <a:cs typeface="Arial MT"/>
              </a:rPr>
              <a:t>z</a:t>
            </a:r>
            <a:r>
              <a:rPr sz="1400" spc="-30" dirty="0">
                <a:latin typeface="Arial MT"/>
                <a:cs typeface="Arial MT"/>
              </a:rPr>
              <a:t>i</a:t>
            </a:r>
            <a:r>
              <a:rPr sz="1400" spc="10" dirty="0">
                <a:latin typeface="Arial MT"/>
                <a:cs typeface="Arial MT"/>
              </a:rPr>
              <a:t>o</a:t>
            </a:r>
            <a:r>
              <a:rPr sz="1400" spc="-15" dirty="0">
                <a:latin typeface="Arial MT"/>
                <a:cs typeface="Arial MT"/>
              </a:rPr>
              <a:t>na</a:t>
            </a:r>
            <a:r>
              <a:rPr sz="1400" spc="-30" dirty="0">
                <a:latin typeface="Arial MT"/>
                <a:cs typeface="Arial MT"/>
              </a:rPr>
              <a:t>l</a:t>
            </a:r>
            <a:r>
              <a:rPr sz="1400" spc="-5" dirty="0">
                <a:latin typeface="Arial MT"/>
                <a:cs typeface="Arial MT"/>
              </a:rPr>
              <a:t>e  </a:t>
            </a:r>
            <a:r>
              <a:rPr sz="1400" spc="-10" dirty="0">
                <a:latin typeface="Arial MT"/>
                <a:cs typeface="Arial MT"/>
              </a:rPr>
              <a:t>Sociocultural, </a:t>
            </a:r>
            <a:r>
              <a:rPr sz="1400" spc="-38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Washington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01617" y="2041347"/>
            <a:ext cx="493458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Arial MT"/>
                <a:cs typeface="Arial MT"/>
              </a:rPr>
              <a:t>Linguistic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Perspectives”,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presso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l’università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Georgetown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di</a:t>
            </a:r>
            <a:endParaRPr sz="1400" dirty="0">
              <a:latin typeface="Arial MT"/>
              <a:cs typeface="Arial MT"/>
            </a:endParaRPr>
          </a:p>
          <a:p>
            <a:pPr marL="198120">
              <a:lnSpc>
                <a:spcPct val="100000"/>
              </a:lnSpc>
              <a:tabLst>
                <a:tab pos="1115695" algn="l"/>
                <a:tab pos="1783714" algn="l"/>
                <a:tab pos="2414905" algn="l"/>
                <a:tab pos="2985135" algn="l"/>
                <a:tab pos="3613150" algn="l"/>
                <a:tab pos="4533900" algn="l"/>
              </a:tabLst>
            </a:pPr>
            <a:r>
              <a:rPr sz="1400" spc="-15" dirty="0">
                <a:latin typeface="Arial MT"/>
                <a:cs typeface="Arial MT"/>
              </a:rPr>
              <a:t>(</a:t>
            </a:r>
            <a:r>
              <a:rPr sz="1400" spc="-10" dirty="0">
                <a:latin typeface="Arial MT"/>
                <a:cs typeface="Arial MT"/>
              </a:rPr>
              <a:t>U</a:t>
            </a:r>
            <a:r>
              <a:rPr sz="1400" spc="-5" dirty="0">
                <a:latin typeface="Arial MT"/>
                <a:cs typeface="Arial MT"/>
              </a:rPr>
              <a:t>SA)</a:t>
            </a:r>
            <a:r>
              <a:rPr sz="1400" dirty="0">
                <a:latin typeface="Arial MT"/>
                <a:cs typeface="Arial MT"/>
              </a:rPr>
              <a:t>	</a:t>
            </a:r>
            <a:r>
              <a:rPr sz="1400" spc="-35" dirty="0">
                <a:latin typeface="Arial MT"/>
                <a:cs typeface="Arial MT"/>
              </a:rPr>
              <a:t>d</a:t>
            </a:r>
            <a:r>
              <a:rPr sz="1400" spc="-15" dirty="0">
                <a:latin typeface="Arial MT"/>
                <a:cs typeface="Arial MT"/>
              </a:rPr>
              <a:t>a</a:t>
            </a:r>
            <a:r>
              <a:rPr sz="1400" spc="-5" dirty="0">
                <a:latin typeface="Arial MT"/>
                <a:cs typeface="Arial MT"/>
              </a:rPr>
              <a:t>l</a:t>
            </a:r>
            <a:r>
              <a:rPr sz="1400" dirty="0">
                <a:latin typeface="Arial MT"/>
                <a:cs typeface="Arial MT"/>
              </a:rPr>
              <a:t>	</a:t>
            </a:r>
            <a:r>
              <a:rPr sz="1400" spc="-35" dirty="0">
                <a:latin typeface="Arial MT"/>
                <a:cs typeface="Arial MT"/>
              </a:rPr>
              <a:t>1</a:t>
            </a:r>
            <a:r>
              <a:rPr sz="1400" spc="-5" dirty="0">
                <a:latin typeface="Arial MT"/>
                <a:cs typeface="Arial MT"/>
              </a:rPr>
              <a:t>3</a:t>
            </a:r>
            <a:r>
              <a:rPr sz="1400" dirty="0">
                <a:latin typeface="Arial MT"/>
                <a:cs typeface="Arial MT"/>
              </a:rPr>
              <a:t>	</a:t>
            </a:r>
            <a:r>
              <a:rPr sz="1400" spc="-15" dirty="0">
                <a:latin typeface="Arial MT"/>
                <a:cs typeface="Arial MT"/>
              </a:rPr>
              <a:t>a</a:t>
            </a:r>
            <a:r>
              <a:rPr sz="1400" spc="-5" dirty="0">
                <a:latin typeface="Arial MT"/>
                <a:cs typeface="Arial MT"/>
              </a:rPr>
              <a:t>l</a:t>
            </a:r>
            <a:r>
              <a:rPr sz="1400" dirty="0">
                <a:latin typeface="Arial MT"/>
                <a:cs typeface="Arial MT"/>
              </a:rPr>
              <a:t>	</a:t>
            </a:r>
            <a:r>
              <a:rPr sz="1400" spc="-35" dirty="0">
                <a:latin typeface="Arial MT"/>
                <a:cs typeface="Arial MT"/>
              </a:rPr>
              <a:t>1</a:t>
            </a:r>
            <a:r>
              <a:rPr sz="1400" spc="-5" dirty="0">
                <a:latin typeface="Arial MT"/>
                <a:cs typeface="Arial MT"/>
              </a:rPr>
              <a:t>5</a:t>
            </a:r>
            <a:r>
              <a:rPr sz="1400" dirty="0">
                <a:latin typeface="Arial MT"/>
                <a:cs typeface="Arial MT"/>
              </a:rPr>
              <a:t>	</a:t>
            </a:r>
            <a:r>
              <a:rPr sz="1400" spc="-45" dirty="0">
                <a:latin typeface="Arial MT"/>
                <a:cs typeface="Arial MT"/>
              </a:rPr>
              <a:t>M</a:t>
            </a:r>
            <a:r>
              <a:rPr sz="1400" spc="-35" dirty="0">
                <a:latin typeface="Arial MT"/>
                <a:cs typeface="Arial MT"/>
              </a:rPr>
              <a:t>a</a:t>
            </a:r>
            <a:r>
              <a:rPr sz="1400" spc="-15" dirty="0">
                <a:latin typeface="Arial MT"/>
                <a:cs typeface="Arial MT"/>
              </a:rPr>
              <a:t>r</a:t>
            </a:r>
            <a:r>
              <a:rPr sz="1400" spc="-30" dirty="0">
                <a:latin typeface="Arial MT"/>
                <a:cs typeface="Arial MT"/>
              </a:rPr>
              <a:t>z</a:t>
            </a:r>
            <a:r>
              <a:rPr sz="1400" spc="-5" dirty="0">
                <a:latin typeface="Arial MT"/>
                <a:cs typeface="Arial MT"/>
              </a:rPr>
              <a:t>o</a:t>
            </a:r>
            <a:r>
              <a:rPr sz="1400" dirty="0">
                <a:latin typeface="Arial MT"/>
                <a:cs typeface="Arial MT"/>
              </a:rPr>
              <a:t>	</a:t>
            </a:r>
            <a:r>
              <a:rPr sz="1400" spc="-15" dirty="0">
                <a:latin typeface="Arial MT"/>
                <a:cs typeface="Arial MT"/>
              </a:rPr>
              <a:t>2</a:t>
            </a:r>
            <a:r>
              <a:rPr sz="1400" spc="-35" dirty="0">
                <a:latin typeface="Arial MT"/>
                <a:cs typeface="Arial MT"/>
              </a:rPr>
              <a:t>0</a:t>
            </a:r>
            <a:r>
              <a:rPr sz="1400" spc="-15" dirty="0">
                <a:latin typeface="Arial MT"/>
                <a:cs typeface="Arial MT"/>
              </a:rPr>
              <a:t>15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870">
              <a:lnSpc>
                <a:spcPct val="100000"/>
              </a:lnSpc>
              <a:spcBef>
                <a:spcPts val="95"/>
              </a:spcBef>
            </a:pPr>
            <a:r>
              <a:rPr u="none" spc="-10" dirty="0">
                <a:solidFill>
                  <a:srgbClr val="000000"/>
                </a:solidFill>
              </a:rPr>
              <a:t>(</a:t>
            </a:r>
            <a:r>
              <a:rPr spc="-10" dirty="0">
                <a:hlinkClick r:id="rId3"/>
              </a:rPr>
              <a:t>http://units.georgetown.edu/linguistics/gurt/2015/program.html</a:t>
            </a:r>
            <a:r>
              <a:rPr u="none" spc="-10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/>
          </a:p>
          <a:p>
            <a:pPr marL="353695" marR="8255" indent="-341630" algn="just">
              <a:lnSpc>
                <a:spcPct val="100000"/>
              </a:lnSpc>
              <a:buChar char="•"/>
              <a:tabLst>
                <a:tab pos="354330" algn="l"/>
              </a:tabLst>
            </a:pPr>
            <a:r>
              <a:rPr u="none" spc="-10" dirty="0">
                <a:solidFill>
                  <a:srgbClr val="000000"/>
                </a:solidFill>
              </a:rPr>
              <a:t>La tavola </a:t>
            </a:r>
            <a:r>
              <a:rPr u="none" spc="-15" dirty="0">
                <a:solidFill>
                  <a:srgbClr val="000000"/>
                </a:solidFill>
              </a:rPr>
              <a:t>rotonda </a:t>
            </a:r>
            <a:r>
              <a:rPr u="none" spc="-10" dirty="0">
                <a:solidFill>
                  <a:srgbClr val="000000"/>
                </a:solidFill>
              </a:rPr>
              <a:t>presentata </a:t>
            </a:r>
            <a:r>
              <a:rPr u="none" spc="-15" dirty="0">
                <a:solidFill>
                  <a:srgbClr val="000000"/>
                </a:solidFill>
              </a:rPr>
              <a:t>dal </a:t>
            </a:r>
            <a:r>
              <a:rPr u="none" spc="-5" dirty="0">
                <a:solidFill>
                  <a:srgbClr val="000000"/>
                </a:solidFill>
              </a:rPr>
              <a:t>gruppo </a:t>
            </a:r>
            <a:r>
              <a:rPr u="none" spc="-10" dirty="0">
                <a:solidFill>
                  <a:srgbClr val="000000"/>
                </a:solidFill>
              </a:rPr>
              <a:t>di italiani, della </a:t>
            </a:r>
            <a:r>
              <a:rPr u="none" spc="-15" dirty="0">
                <a:solidFill>
                  <a:srgbClr val="000000"/>
                </a:solidFill>
              </a:rPr>
              <a:t>durata </a:t>
            </a:r>
            <a:r>
              <a:rPr u="none" spc="-10" dirty="0">
                <a:solidFill>
                  <a:srgbClr val="000000"/>
                </a:solidFill>
              </a:rPr>
              <a:t>di </a:t>
            </a:r>
            <a:r>
              <a:rPr u="none" spc="-15" dirty="0">
                <a:solidFill>
                  <a:srgbClr val="000000"/>
                </a:solidFill>
              </a:rPr>
              <a:t>quattro ore, </a:t>
            </a:r>
            <a:r>
              <a:rPr u="none" spc="-10" dirty="0">
                <a:solidFill>
                  <a:srgbClr val="000000"/>
                </a:solidFill>
              </a:rPr>
              <a:t> comprende</a:t>
            </a:r>
            <a:r>
              <a:rPr u="none" spc="-5" dirty="0">
                <a:solidFill>
                  <a:srgbClr val="000000"/>
                </a:solidFill>
              </a:rPr>
              <a:t> </a:t>
            </a:r>
            <a:r>
              <a:rPr u="none" spc="-10" dirty="0">
                <a:solidFill>
                  <a:srgbClr val="000000"/>
                </a:solidFill>
              </a:rPr>
              <a:t>ben</a:t>
            </a:r>
            <a:r>
              <a:rPr u="none" spc="-5" dirty="0">
                <a:solidFill>
                  <a:srgbClr val="000000"/>
                </a:solidFill>
              </a:rPr>
              <a:t> 4</a:t>
            </a:r>
            <a:r>
              <a:rPr u="none" dirty="0">
                <a:solidFill>
                  <a:srgbClr val="000000"/>
                </a:solidFill>
              </a:rPr>
              <a:t> </a:t>
            </a:r>
            <a:r>
              <a:rPr u="none" spc="-10" dirty="0">
                <a:solidFill>
                  <a:srgbClr val="000000"/>
                </a:solidFill>
              </a:rPr>
              <a:t>presentazioni</a:t>
            </a:r>
            <a:r>
              <a:rPr u="none" spc="-5" dirty="0">
                <a:solidFill>
                  <a:srgbClr val="000000"/>
                </a:solidFill>
              </a:rPr>
              <a:t> </a:t>
            </a:r>
            <a:r>
              <a:rPr u="none" spc="-10" dirty="0">
                <a:solidFill>
                  <a:srgbClr val="000000"/>
                </a:solidFill>
              </a:rPr>
              <a:t>di</a:t>
            </a:r>
            <a:r>
              <a:rPr u="none" spc="-5" dirty="0">
                <a:solidFill>
                  <a:srgbClr val="000000"/>
                </a:solidFill>
              </a:rPr>
              <a:t> 7</a:t>
            </a:r>
            <a:r>
              <a:rPr u="none" dirty="0">
                <a:solidFill>
                  <a:srgbClr val="000000"/>
                </a:solidFill>
              </a:rPr>
              <a:t> </a:t>
            </a:r>
            <a:r>
              <a:rPr u="none" spc="-10" dirty="0">
                <a:solidFill>
                  <a:srgbClr val="000000"/>
                </a:solidFill>
              </a:rPr>
              <a:t>accademici</a:t>
            </a:r>
            <a:r>
              <a:rPr u="none" spc="-5" dirty="0">
                <a:solidFill>
                  <a:srgbClr val="000000"/>
                </a:solidFill>
              </a:rPr>
              <a:t> </a:t>
            </a:r>
            <a:r>
              <a:rPr u="none" spc="-10" dirty="0">
                <a:solidFill>
                  <a:srgbClr val="000000"/>
                </a:solidFill>
              </a:rPr>
              <a:t>provenienti</a:t>
            </a:r>
            <a:r>
              <a:rPr u="none" spc="-5" dirty="0">
                <a:solidFill>
                  <a:srgbClr val="000000"/>
                </a:solidFill>
              </a:rPr>
              <a:t> </a:t>
            </a:r>
            <a:r>
              <a:rPr u="none" spc="-10" dirty="0">
                <a:solidFill>
                  <a:srgbClr val="000000"/>
                </a:solidFill>
              </a:rPr>
              <a:t>da</a:t>
            </a:r>
            <a:r>
              <a:rPr u="none" spc="-5" dirty="0">
                <a:solidFill>
                  <a:srgbClr val="000000"/>
                </a:solidFill>
              </a:rPr>
              <a:t> </a:t>
            </a:r>
            <a:r>
              <a:rPr u="none" spc="-15" dirty="0">
                <a:solidFill>
                  <a:srgbClr val="000000"/>
                </a:solidFill>
              </a:rPr>
              <a:t>campi</a:t>
            </a:r>
            <a:r>
              <a:rPr u="none" spc="355" dirty="0">
                <a:solidFill>
                  <a:srgbClr val="000000"/>
                </a:solidFill>
              </a:rPr>
              <a:t> </a:t>
            </a:r>
            <a:r>
              <a:rPr u="none" spc="-15" dirty="0">
                <a:solidFill>
                  <a:srgbClr val="000000"/>
                </a:solidFill>
              </a:rPr>
              <a:t>di </a:t>
            </a:r>
            <a:r>
              <a:rPr u="none" spc="-10" dirty="0">
                <a:solidFill>
                  <a:srgbClr val="000000"/>
                </a:solidFill>
              </a:rPr>
              <a:t> ricerca diversi ed ha </a:t>
            </a:r>
            <a:r>
              <a:rPr u="none" spc="-15" dirty="0">
                <a:solidFill>
                  <a:srgbClr val="000000"/>
                </a:solidFill>
              </a:rPr>
              <a:t>per </a:t>
            </a:r>
            <a:r>
              <a:rPr u="none" spc="-5" dirty="0">
                <a:solidFill>
                  <a:srgbClr val="000000"/>
                </a:solidFill>
              </a:rPr>
              <a:t>titolo “Diversity </a:t>
            </a:r>
            <a:r>
              <a:rPr u="none" spc="-15" dirty="0">
                <a:solidFill>
                  <a:srgbClr val="000000"/>
                </a:solidFill>
              </a:rPr>
              <a:t>and representation: </a:t>
            </a:r>
            <a:r>
              <a:rPr u="none" spc="-5" dirty="0">
                <a:solidFill>
                  <a:srgbClr val="000000"/>
                </a:solidFill>
              </a:rPr>
              <a:t>re-thinking </a:t>
            </a:r>
            <a:r>
              <a:rPr u="none" spc="-15" dirty="0">
                <a:solidFill>
                  <a:srgbClr val="000000"/>
                </a:solidFill>
              </a:rPr>
              <a:t>and </a:t>
            </a:r>
            <a:r>
              <a:rPr u="none" spc="-10" dirty="0">
                <a:solidFill>
                  <a:srgbClr val="000000"/>
                </a:solidFill>
              </a:rPr>
              <a:t> </a:t>
            </a:r>
            <a:r>
              <a:rPr u="none" spc="-15" dirty="0">
                <a:solidFill>
                  <a:srgbClr val="000000"/>
                </a:solidFill>
              </a:rPr>
              <a:t>que</a:t>
            </a:r>
            <a:r>
              <a:rPr u="none" spc="-5" dirty="0">
                <a:solidFill>
                  <a:srgbClr val="000000"/>
                </a:solidFill>
              </a:rPr>
              <a:t>sti</a:t>
            </a:r>
            <a:r>
              <a:rPr u="none" spc="-15" dirty="0">
                <a:solidFill>
                  <a:srgbClr val="000000"/>
                </a:solidFill>
              </a:rPr>
              <a:t>on</a:t>
            </a:r>
            <a:r>
              <a:rPr u="none" spc="-5" dirty="0">
                <a:solidFill>
                  <a:srgbClr val="000000"/>
                </a:solidFill>
              </a:rPr>
              <a:t>ing</a:t>
            </a:r>
            <a:r>
              <a:rPr u="none" spc="30" dirty="0">
                <a:solidFill>
                  <a:srgbClr val="000000"/>
                </a:solidFill>
              </a:rPr>
              <a:t> </a:t>
            </a:r>
            <a:r>
              <a:rPr u="none" spc="-15" dirty="0">
                <a:solidFill>
                  <a:srgbClr val="000000"/>
                </a:solidFill>
              </a:rPr>
              <a:t>L</a:t>
            </a:r>
            <a:r>
              <a:rPr u="none" spc="-10" dirty="0">
                <a:solidFill>
                  <a:srgbClr val="000000"/>
                </a:solidFill>
              </a:rPr>
              <a:t>GB</a:t>
            </a:r>
            <a:r>
              <a:rPr u="none" spc="5" dirty="0">
                <a:solidFill>
                  <a:srgbClr val="000000"/>
                </a:solidFill>
              </a:rPr>
              <a:t>T</a:t>
            </a:r>
            <a:r>
              <a:rPr u="none" spc="-5" dirty="0">
                <a:solidFill>
                  <a:srgbClr val="000000"/>
                </a:solidFill>
              </a:rPr>
              <a:t>I</a:t>
            </a:r>
            <a:r>
              <a:rPr u="none" spc="-30" dirty="0">
                <a:solidFill>
                  <a:srgbClr val="000000"/>
                </a:solidFill>
              </a:rPr>
              <a:t> </a:t>
            </a:r>
            <a:r>
              <a:rPr u="none" spc="-5" dirty="0">
                <a:solidFill>
                  <a:srgbClr val="000000"/>
                </a:solidFill>
              </a:rPr>
              <a:t>id</a:t>
            </a:r>
            <a:r>
              <a:rPr u="none" spc="-15" dirty="0">
                <a:solidFill>
                  <a:srgbClr val="000000"/>
                </a:solidFill>
              </a:rPr>
              <a:t>en</a:t>
            </a:r>
            <a:r>
              <a:rPr u="none" spc="-5" dirty="0">
                <a:solidFill>
                  <a:srgbClr val="000000"/>
                </a:solidFill>
              </a:rPr>
              <a:t>titi</a:t>
            </a:r>
            <a:r>
              <a:rPr u="none" spc="-15" dirty="0">
                <a:solidFill>
                  <a:srgbClr val="000000"/>
                </a:solidFill>
              </a:rPr>
              <a:t>e</a:t>
            </a:r>
            <a:r>
              <a:rPr u="none" spc="-5" dirty="0">
                <a:solidFill>
                  <a:srgbClr val="000000"/>
                </a:solidFill>
              </a:rPr>
              <a:t>s</a:t>
            </a:r>
            <a:r>
              <a:rPr u="none" spc="40" dirty="0">
                <a:solidFill>
                  <a:srgbClr val="000000"/>
                </a:solidFill>
              </a:rPr>
              <a:t> </a:t>
            </a:r>
            <a:r>
              <a:rPr u="none" spc="-5" dirty="0">
                <a:solidFill>
                  <a:srgbClr val="000000"/>
                </a:solidFill>
              </a:rPr>
              <a:t>in</a:t>
            </a:r>
            <a:r>
              <a:rPr u="none" spc="-130" dirty="0">
                <a:solidFill>
                  <a:srgbClr val="000000"/>
                </a:solidFill>
              </a:rPr>
              <a:t> </a:t>
            </a:r>
            <a:r>
              <a:rPr i="1" u="none" spc="-10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i="1" u="none" spc="-45" dirty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i="1" u="none" spc="-15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i="1" u="none" spc="-5" dirty="0">
                <a:solidFill>
                  <a:srgbClr val="000000"/>
                </a:solidFill>
                <a:latin typeface="Arial"/>
                <a:cs typeface="Arial"/>
              </a:rPr>
              <a:t>vie</a:t>
            </a:r>
            <a:r>
              <a:rPr i="1" u="none" spc="-10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u="none" spc="-5" dirty="0">
                <a:solidFill>
                  <a:srgbClr val="000000"/>
                </a:solidFill>
              </a:rPr>
              <a:t>”</a:t>
            </a:r>
          </a:p>
          <a:p>
            <a:pPr>
              <a:lnSpc>
                <a:spcPct val="100000"/>
              </a:lnSpc>
              <a:spcBef>
                <a:spcPts val="30"/>
              </a:spcBef>
              <a:buFont typeface="Arial MT"/>
              <a:buChar char="•"/>
            </a:pPr>
            <a:endParaRPr sz="2150" dirty="0"/>
          </a:p>
          <a:p>
            <a:pPr marL="353695" marR="5080" indent="-341630" algn="just">
              <a:lnSpc>
                <a:spcPct val="100000"/>
              </a:lnSpc>
              <a:buChar char="•"/>
              <a:tabLst>
                <a:tab pos="354330" algn="l"/>
              </a:tabLst>
            </a:pPr>
            <a:r>
              <a:rPr u="none" spc="-5" dirty="0">
                <a:solidFill>
                  <a:srgbClr val="000000"/>
                </a:solidFill>
              </a:rPr>
              <a:t>Gli </a:t>
            </a:r>
            <a:r>
              <a:rPr u="none" spc="-10" dirty="0">
                <a:solidFill>
                  <a:srgbClr val="000000"/>
                </a:solidFill>
              </a:rPr>
              <a:t>studiosi italiani </a:t>
            </a:r>
            <a:r>
              <a:rPr u="none" spc="-15" dirty="0">
                <a:solidFill>
                  <a:srgbClr val="000000"/>
                </a:solidFill>
              </a:rPr>
              <a:t>presenteranno </a:t>
            </a:r>
            <a:r>
              <a:rPr u="none" spc="-5" dirty="0">
                <a:solidFill>
                  <a:srgbClr val="000000"/>
                </a:solidFill>
              </a:rPr>
              <a:t>i </a:t>
            </a:r>
            <a:r>
              <a:rPr u="none" spc="-10" dirty="0">
                <a:solidFill>
                  <a:srgbClr val="000000"/>
                </a:solidFill>
              </a:rPr>
              <a:t>risultati delle </a:t>
            </a:r>
            <a:r>
              <a:rPr u="none" spc="-15" dirty="0">
                <a:solidFill>
                  <a:srgbClr val="000000"/>
                </a:solidFill>
              </a:rPr>
              <a:t>proprie </a:t>
            </a:r>
            <a:r>
              <a:rPr u="none" spc="-10" dirty="0">
                <a:solidFill>
                  <a:srgbClr val="000000"/>
                </a:solidFill>
              </a:rPr>
              <a:t>ricerche originali </a:t>
            </a:r>
            <a:r>
              <a:rPr u="none" spc="-5" dirty="0">
                <a:solidFill>
                  <a:srgbClr val="000000"/>
                </a:solidFill>
              </a:rPr>
              <a:t>e </a:t>
            </a:r>
            <a:r>
              <a:rPr u="none" dirty="0">
                <a:solidFill>
                  <a:srgbClr val="000000"/>
                </a:solidFill>
              </a:rPr>
              <a:t> </a:t>
            </a:r>
            <a:r>
              <a:rPr u="none" spc="-10" dirty="0">
                <a:solidFill>
                  <a:srgbClr val="000000"/>
                </a:solidFill>
              </a:rPr>
              <a:t>incentrate sulla </a:t>
            </a:r>
            <a:r>
              <a:rPr u="none" spc="-15" dirty="0">
                <a:solidFill>
                  <a:srgbClr val="000000"/>
                </a:solidFill>
              </a:rPr>
              <a:t>rappresentazione </a:t>
            </a:r>
            <a:r>
              <a:rPr u="none" spc="-10" dirty="0">
                <a:solidFill>
                  <a:srgbClr val="000000"/>
                </a:solidFill>
              </a:rPr>
              <a:t>della diversità </a:t>
            </a:r>
            <a:r>
              <a:rPr u="none" spc="-5" dirty="0">
                <a:solidFill>
                  <a:srgbClr val="000000"/>
                </a:solidFill>
              </a:rPr>
              <a:t>e </a:t>
            </a:r>
            <a:r>
              <a:rPr u="none" spc="-10" dirty="0">
                <a:solidFill>
                  <a:srgbClr val="000000"/>
                </a:solidFill>
              </a:rPr>
              <a:t>super-diversità attraverso </a:t>
            </a:r>
            <a:r>
              <a:rPr u="none" spc="-5" dirty="0">
                <a:solidFill>
                  <a:srgbClr val="000000"/>
                </a:solidFill>
              </a:rPr>
              <a:t> </a:t>
            </a:r>
            <a:r>
              <a:rPr u="none" spc="-10" dirty="0">
                <a:solidFill>
                  <a:srgbClr val="000000"/>
                </a:solidFill>
              </a:rPr>
              <a:t>l’analisi</a:t>
            </a:r>
            <a:r>
              <a:rPr u="none" spc="10" dirty="0">
                <a:solidFill>
                  <a:srgbClr val="000000"/>
                </a:solidFill>
              </a:rPr>
              <a:t> </a:t>
            </a:r>
            <a:r>
              <a:rPr u="none" spc="-15" dirty="0">
                <a:solidFill>
                  <a:srgbClr val="000000"/>
                </a:solidFill>
              </a:rPr>
              <a:t>dei</a:t>
            </a:r>
            <a:r>
              <a:rPr u="none" spc="5" dirty="0">
                <a:solidFill>
                  <a:srgbClr val="000000"/>
                </a:solidFill>
              </a:rPr>
              <a:t> </a:t>
            </a:r>
            <a:r>
              <a:rPr u="none" spc="-15" dirty="0">
                <a:solidFill>
                  <a:srgbClr val="000000"/>
                </a:solidFill>
              </a:rPr>
              <a:t>prodotti</a:t>
            </a:r>
            <a:r>
              <a:rPr u="none" spc="60" dirty="0">
                <a:solidFill>
                  <a:srgbClr val="000000"/>
                </a:solidFill>
              </a:rPr>
              <a:t> </a:t>
            </a:r>
            <a:r>
              <a:rPr u="none" spc="-5" dirty="0">
                <a:solidFill>
                  <a:srgbClr val="000000"/>
                </a:solidFill>
              </a:rPr>
              <a:t>filmici</a:t>
            </a:r>
            <a:r>
              <a:rPr u="none" spc="10" dirty="0">
                <a:solidFill>
                  <a:srgbClr val="000000"/>
                </a:solidFill>
              </a:rPr>
              <a:t> </a:t>
            </a:r>
            <a:r>
              <a:rPr u="none" spc="-15" dirty="0">
                <a:solidFill>
                  <a:srgbClr val="000000"/>
                </a:solidFill>
              </a:rPr>
              <a:t>concorrenti</a:t>
            </a:r>
            <a:r>
              <a:rPr u="none" spc="80" dirty="0">
                <a:solidFill>
                  <a:srgbClr val="000000"/>
                </a:solidFill>
              </a:rPr>
              <a:t> </a:t>
            </a:r>
            <a:r>
              <a:rPr u="none" spc="-10" dirty="0">
                <a:solidFill>
                  <a:srgbClr val="000000"/>
                </a:solidFill>
              </a:rPr>
              <a:t>al</a:t>
            </a:r>
            <a:r>
              <a:rPr u="none" spc="5" dirty="0">
                <a:solidFill>
                  <a:srgbClr val="000000"/>
                </a:solidFill>
              </a:rPr>
              <a:t> </a:t>
            </a:r>
            <a:r>
              <a:rPr u="none" spc="-10" dirty="0">
                <a:solidFill>
                  <a:srgbClr val="000000"/>
                </a:solidFill>
              </a:rPr>
              <a:t>Festival</a:t>
            </a:r>
            <a:r>
              <a:rPr u="none" spc="15" dirty="0">
                <a:solidFill>
                  <a:srgbClr val="000000"/>
                </a:solidFill>
              </a:rPr>
              <a:t> </a:t>
            </a:r>
            <a:r>
              <a:rPr u="none" spc="-15" dirty="0">
                <a:solidFill>
                  <a:srgbClr val="000000"/>
                </a:solidFill>
              </a:rPr>
              <a:t>internazionale</a:t>
            </a:r>
            <a:r>
              <a:rPr u="none" spc="-125" dirty="0">
                <a:solidFill>
                  <a:srgbClr val="000000"/>
                </a:solidFill>
              </a:rPr>
              <a:t> </a:t>
            </a:r>
            <a:r>
              <a:rPr i="1" u="none" spc="-10" dirty="0">
                <a:solidFill>
                  <a:srgbClr val="000000"/>
                </a:solidFill>
                <a:latin typeface="Arial"/>
                <a:cs typeface="Arial"/>
              </a:rPr>
              <a:t>OMOVIES</a:t>
            </a:r>
            <a:r>
              <a:rPr u="none" spc="-1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3577" y="3068954"/>
            <a:ext cx="1512188" cy="151104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5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13" name="Immagine 12" descr="cuore-arcobaleno-fondo-trasparen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  <p:pic>
        <p:nvPicPr>
          <p:cNvPr id="14" name="object 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74000" y="4221224"/>
            <a:ext cx="1270000" cy="2636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ANDIERA I K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054" y="609600"/>
            <a:ext cx="8273478" cy="57909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3904" y="994917"/>
            <a:ext cx="73958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Coordinamento</a:t>
            </a:r>
            <a:r>
              <a:rPr sz="2400" spc="-110" dirty="0"/>
              <a:t> </a:t>
            </a:r>
            <a:r>
              <a:rPr sz="2400" spc="-5" dirty="0"/>
              <a:t>Festival</a:t>
            </a:r>
            <a:r>
              <a:rPr sz="2400" spc="-30" dirty="0"/>
              <a:t> </a:t>
            </a:r>
            <a:r>
              <a:rPr sz="2400" spc="-5" dirty="0"/>
              <a:t>Cinematografici</a:t>
            </a:r>
            <a:r>
              <a:rPr sz="2400" spc="-85" dirty="0"/>
              <a:t> </a:t>
            </a:r>
            <a:r>
              <a:rPr sz="2400" dirty="0"/>
              <a:t>Campania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3581400"/>
            <a:ext cx="749300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 algn="just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 MT"/>
                <a:cs typeface="Arial MT"/>
              </a:rPr>
              <a:t>Scopo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dell’Associazione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è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il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coordinamento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dei</a:t>
            </a:r>
            <a:r>
              <a:rPr sz="1200" spc="-10" dirty="0">
                <a:latin typeface="Arial MT"/>
                <a:cs typeface="Arial MT"/>
              </a:rPr>
              <a:t> festival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cinematografici</a:t>
            </a:r>
            <a:r>
              <a:rPr sz="1200" spc="3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e</a:t>
            </a:r>
            <a:r>
              <a:rPr sz="1200" spc="32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dell’audiovisivo</a:t>
            </a:r>
            <a:r>
              <a:rPr sz="1200" spc="30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organizzati</a:t>
            </a:r>
            <a:r>
              <a:rPr sz="1200" spc="310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sul 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territorio della </a:t>
            </a:r>
            <a:r>
              <a:rPr sz="1200" spc="-15" dirty="0">
                <a:latin typeface="Arial MT"/>
                <a:cs typeface="Arial MT"/>
              </a:rPr>
              <a:t>regione Campania, garantendo </a:t>
            </a:r>
            <a:r>
              <a:rPr sz="1200" spc="-5" dirty="0">
                <a:latin typeface="Arial MT"/>
                <a:cs typeface="Arial MT"/>
              </a:rPr>
              <a:t>la </a:t>
            </a:r>
            <a:r>
              <a:rPr sz="1200" spc="-15" dirty="0">
                <a:latin typeface="Arial MT"/>
                <a:cs typeface="Arial MT"/>
              </a:rPr>
              <a:t>promozione </a:t>
            </a:r>
            <a:r>
              <a:rPr sz="1200" spc="-5" dirty="0">
                <a:latin typeface="Arial MT"/>
                <a:cs typeface="Arial MT"/>
              </a:rPr>
              <a:t>e lo </a:t>
            </a:r>
            <a:r>
              <a:rPr sz="1200" spc="-15" dirty="0">
                <a:latin typeface="Arial MT"/>
                <a:cs typeface="Arial MT"/>
              </a:rPr>
              <a:t>sviluppo di qualunque iniziativa </a:t>
            </a:r>
            <a:r>
              <a:rPr sz="1200" spc="-5" dirty="0">
                <a:latin typeface="Arial MT"/>
                <a:cs typeface="Arial MT"/>
              </a:rPr>
              <a:t>volta a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migliorare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la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qualità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artistica</a:t>
            </a:r>
            <a:r>
              <a:rPr sz="1200" spc="-5" dirty="0">
                <a:latin typeface="Arial MT"/>
                <a:cs typeface="Arial MT"/>
              </a:rPr>
              <a:t> e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l’efficacia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comunicativa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del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sistema</a:t>
            </a:r>
            <a:r>
              <a:rPr sz="1200" spc="-5" dirty="0">
                <a:latin typeface="Arial MT"/>
                <a:cs typeface="Arial MT"/>
              </a:rPr>
              <a:t> festival,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attraverso</a:t>
            </a:r>
            <a:r>
              <a:rPr sz="1200" spc="-5" dirty="0">
                <a:latin typeface="Arial MT"/>
                <a:cs typeface="Arial MT"/>
              </a:rPr>
              <a:t> la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mutua </a:t>
            </a:r>
            <a:r>
              <a:rPr sz="1200" spc="-15" dirty="0">
                <a:latin typeface="Arial MT"/>
                <a:cs typeface="Arial MT"/>
              </a:rPr>
              <a:t> collaborazione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di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tutti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gli</a:t>
            </a:r>
            <a:r>
              <a:rPr sz="1200" spc="-5" dirty="0">
                <a:latin typeface="Arial MT"/>
                <a:cs typeface="Arial MT"/>
              </a:rPr>
              <a:t> associati,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nell’idea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di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una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produzione</a:t>
            </a:r>
            <a:r>
              <a:rPr sz="1200" spc="-10" dirty="0">
                <a:latin typeface="Arial MT"/>
                <a:cs typeface="Arial MT"/>
              </a:rPr>
              <a:t> culturale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libera,</a:t>
            </a:r>
            <a:r>
              <a:rPr sz="1200" spc="-10" dirty="0">
                <a:latin typeface="Arial MT"/>
                <a:cs typeface="Arial MT"/>
              </a:rPr>
              <a:t> democratica,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civile</a:t>
            </a:r>
            <a:r>
              <a:rPr sz="1200" spc="-5" dirty="0">
                <a:latin typeface="Arial MT"/>
                <a:cs typeface="Arial MT"/>
              </a:rPr>
              <a:t> e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pluralista.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9875" y="2143125"/>
            <a:ext cx="3262249" cy="1369188"/>
          </a:xfrm>
          <a:prstGeom prst="rect">
            <a:avLst/>
          </a:prstGeom>
        </p:spPr>
      </p:pic>
      <p:sp>
        <p:nvSpPr>
          <p:cNvPr id="5" name="object 6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6" name="Immagine 5" descr="cuore-arcobaleno-fondo-trasparen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  <p:pic>
        <p:nvPicPr>
          <p:cNvPr id="7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08925" y="4292598"/>
            <a:ext cx="1234948" cy="2565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08925" y="4292598"/>
            <a:ext cx="1234948" cy="25653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94003" y="1798066"/>
            <a:ext cx="6886575" cy="34740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cs typeface="Arial"/>
              </a:rPr>
              <a:t>I</a:t>
            </a:r>
            <a:r>
              <a:rPr sz="1400" b="1" spc="-5" dirty="0">
                <a:cs typeface="Arial"/>
              </a:rPr>
              <a:t>l</a:t>
            </a:r>
            <a:r>
              <a:rPr sz="1400" b="1" spc="-3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c</a:t>
            </a:r>
            <a:r>
              <a:rPr sz="1400" b="1" spc="-20" dirty="0">
                <a:cs typeface="Arial"/>
              </a:rPr>
              <a:t>o</a:t>
            </a:r>
            <a:r>
              <a:rPr sz="1400" b="1" dirty="0">
                <a:cs typeface="Arial"/>
              </a:rPr>
              <a:t>r</a:t>
            </a:r>
            <a:r>
              <a:rPr sz="1400" b="1" spc="-35" dirty="0">
                <a:cs typeface="Arial"/>
              </a:rPr>
              <a:t>A</a:t>
            </a:r>
            <a:r>
              <a:rPr sz="1400" b="1" spc="-15" dirty="0">
                <a:cs typeface="Arial"/>
              </a:rPr>
              <a:t>c</a:t>
            </a:r>
            <a:r>
              <a:rPr sz="1400" b="1" spc="-20" dirty="0">
                <a:cs typeface="Arial"/>
              </a:rPr>
              <a:t>o</a:t>
            </a:r>
            <a:r>
              <a:rPr sz="1400" b="1" spc="-5" dirty="0">
                <a:cs typeface="Arial"/>
              </a:rPr>
              <a:t>r</a:t>
            </a:r>
            <a:r>
              <a:rPr sz="1400" b="1" spc="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-</a:t>
            </a:r>
            <a:r>
              <a:rPr sz="1400" b="1" spc="-1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Na</a:t>
            </a:r>
            <a:r>
              <a:rPr sz="1400" b="1" spc="-20" dirty="0">
                <a:cs typeface="Arial"/>
              </a:rPr>
              <a:t>po</a:t>
            </a:r>
            <a:r>
              <a:rPr sz="1400" b="1" spc="-5" dirty="0">
                <a:cs typeface="Arial"/>
              </a:rPr>
              <a:t>li</a:t>
            </a:r>
            <a:r>
              <a:rPr sz="1400" b="1" spc="-10" dirty="0">
                <a:cs typeface="Arial"/>
              </a:rPr>
              <a:t> R</a:t>
            </a:r>
            <a:r>
              <a:rPr sz="1400" b="1" spc="-15" dirty="0">
                <a:cs typeface="Arial"/>
              </a:rPr>
              <a:t>a</a:t>
            </a:r>
            <a:r>
              <a:rPr sz="1400" b="1" spc="-5" dirty="0">
                <a:cs typeface="Arial"/>
              </a:rPr>
              <a:t>i</a:t>
            </a:r>
            <a:r>
              <a:rPr sz="1400" b="1" spc="-20" dirty="0">
                <a:cs typeface="Arial"/>
              </a:rPr>
              <a:t>nbo</a:t>
            </a:r>
            <a:r>
              <a:rPr sz="1400" b="1" spc="-10" dirty="0">
                <a:cs typeface="Arial"/>
              </a:rPr>
              <a:t>w</a:t>
            </a:r>
            <a:r>
              <a:rPr sz="1400" b="1" spc="20" dirty="0">
                <a:cs typeface="Arial"/>
              </a:rPr>
              <a:t> </a:t>
            </a:r>
            <a:r>
              <a:rPr sz="1400" b="1" spc="-35" dirty="0">
                <a:cs typeface="Arial"/>
              </a:rPr>
              <a:t>C</a:t>
            </a:r>
            <a:r>
              <a:rPr sz="1400" b="1" spc="-40" dirty="0">
                <a:cs typeface="Arial"/>
              </a:rPr>
              <a:t>ho</a:t>
            </a:r>
            <a:r>
              <a:rPr sz="1400" b="1" spc="-35" dirty="0">
                <a:cs typeface="Arial"/>
              </a:rPr>
              <a:t>i</a:t>
            </a:r>
            <a:r>
              <a:rPr sz="1400" b="1" spc="-90" dirty="0">
                <a:cs typeface="Arial"/>
              </a:rPr>
              <a:t>r</a:t>
            </a:r>
            <a:r>
              <a:rPr sz="1400" b="1" spc="-5" dirty="0">
                <a:cs typeface="Arial"/>
              </a:rPr>
              <a:t>,</a:t>
            </a:r>
            <a:r>
              <a:rPr sz="1400" b="1" spc="40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è</a:t>
            </a:r>
            <a:r>
              <a:rPr sz="1400" b="1" spc="-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i</a:t>
            </a:r>
            <a:r>
              <a:rPr sz="1400" b="1" spc="-5" dirty="0">
                <a:cs typeface="Arial"/>
              </a:rPr>
              <a:t>l</a:t>
            </a:r>
            <a:r>
              <a:rPr sz="1400" b="1" spc="1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c</a:t>
            </a:r>
            <a:r>
              <a:rPr sz="1400" b="1" spc="-20" dirty="0">
                <a:cs typeface="Arial"/>
              </a:rPr>
              <a:t>o</a:t>
            </a:r>
            <a:r>
              <a:rPr sz="1400" b="1" dirty="0">
                <a:cs typeface="Arial"/>
              </a:rPr>
              <a:t>r</a:t>
            </a:r>
            <a:r>
              <a:rPr sz="1400" b="1" spc="-5" dirty="0">
                <a:cs typeface="Arial"/>
              </a:rPr>
              <a:t>o</a:t>
            </a:r>
            <a:r>
              <a:rPr sz="1400" b="1" spc="-15" dirty="0">
                <a:cs typeface="Arial"/>
              </a:rPr>
              <a:t> a</a:t>
            </a:r>
            <a:r>
              <a:rPr sz="1400" b="1" dirty="0">
                <a:cs typeface="Arial"/>
              </a:rPr>
              <a:t>r</a:t>
            </a:r>
            <a:r>
              <a:rPr sz="1400" b="1" spc="-15" dirty="0">
                <a:cs typeface="Arial"/>
              </a:rPr>
              <a:t>c</a:t>
            </a:r>
            <a:r>
              <a:rPr sz="1400" b="1" spc="-20" dirty="0">
                <a:cs typeface="Arial"/>
              </a:rPr>
              <a:t>ob</a:t>
            </a:r>
            <a:r>
              <a:rPr sz="1400" b="1" spc="-15" dirty="0">
                <a:cs typeface="Arial"/>
              </a:rPr>
              <a:t>a</a:t>
            </a:r>
            <a:r>
              <a:rPr sz="1400" b="1" spc="-5" dirty="0">
                <a:cs typeface="Arial"/>
              </a:rPr>
              <a:t>l</a:t>
            </a:r>
            <a:r>
              <a:rPr sz="1400" b="1" spc="-15" dirty="0">
                <a:cs typeface="Arial"/>
              </a:rPr>
              <a:t>e</a:t>
            </a:r>
            <a:r>
              <a:rPr sz="1400" b="1" spc="-20" dirty="0">
                <a:cs typeface="Arial"/>
              </a:rPr>
              <a:t>n</a:t>
            </a:r>
            <a:r>
              <a:rPr sz="1400" b="1" spc="-5" dirty="0">
                <a:cs typeface="Arial"/>
              </a:rPr>
              <a:t>o</a:t>
            </a:r>
            <a:r>
              <a:rPr sz="1400" b="1" spc="5" dirty="0">
                <a:cs typeface="Arial"/>
              </a:rPr>
              <a:t> </a:t>
            </a:r>
            <a:r>
              <a:rPr sz="1400" b="1" spc="-20" dirty="0">
                <a:cs typeface="Arial"/>
              </a:rPr>
              <a:t>d</a:t>
            </a:r>
            <a:r>
              <a:rPr sz="1400" b="1" spc="-5" dirty="0">
                <a:cs typeface="Arial"/>
              </a:rPr>
              <a:t>i</a:t>
            </a:r>
            <a:r>
              <a:rPr sz="1400" b="1" spc="-12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Na</a:t>
            </a:r>
            <a:r>
              <a:rPr sz="1400" b="1" spc="-20" dirty="0">
                <a:cs typeface="Arial"/>
              </a:rPr>
              <a:t>po</a:t>
            </a:r>
            <a:r>
              <a:rPr sz="1400" b="1" spc="-5" dirty="0">
                <a:cs typeface="Arial"/>
              </a:rPr>
              <a:t>l</a:t>
            </a:r>
            <a:r>
              <a:rPr sz="1400" b="1" spc="-15" dirty="0">
                <a:cs typeface="Arial"/>
              </a:rPr>
              <a:t>i</a:t>
            </a:r>
            <a:r>
              <a:rPr sz="1400" b="1" spc="-5" dirty="0">
                <a:cs typeface="Arial"/>
              </a:rPr>
              <a:t>.</a:t>
            </a:r>
            <a:endParaRPr sz="1400" dirty="0"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cs typeface="Arial"/>
              </a:rPr>
              <a:t>E'</a:t>
            </a:r>
            <a:r>
              <a:rPr sz="1400" b="1" spc="-2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un</a:t>
            </a:r>
            <a:r>
              <a:rPr sz="1400" b="1" spc="1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progetto</a:t>
            </a:r>
            <a:r>
              <a:rPr sz="1400" b="1" spc="-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musicale</a:t>
            </a:r>
            <a:r>
              <a:rPr sz="1400" b="1" spc="4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dell'associazione</a:t>
            </a:r>
            <a:r>
              <a:rPr sz="1400" b="1" spc="2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di</a:t>
            </a:r>
            <a:r>
              <a:rPr sz="1400" b="1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promozione</a:t>
            </a:r>
            <a:r>
              <a:rPr sz="1400" b="1" spc="3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sociale</a:t>
            </a:r>
            <a:r>
              <a:rPr sz="1400" b="1" spc="3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LGBT </a:t>
            </a:r>
            <a:r>
              <a:rPr sz="1400" b="1" spc="-5" dirty="0">
                <a:cs typeface="Arial"/>
              </a:rPr>
              <a:t>i</a:t>
            </a:r>
            <a:r>
              <a:rPr sz="1400" b="1" spc="-20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Ken</a:t>
            </a:r>
            <a:endParaRPr sz="1400" dirty="0"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10" dirty="0">
                <a:cs typeface="Arial"/>
              </a:rPr>
              <a:t>O.N.L.U.S. </a:t>
            </a:r>
            <a:r>
              <a:rPr sz="1400" b="1" spc="-5" dirty="0">
                <a:cs typeface="Arial"/>
              </a:rPr>
              <a:t>è</a:t>
            </a:r>
            <a:r>
              <a:rPr sz="1400" b="1" spc="-2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diretto</a:t>
            </a:r>
            <a:r>
              <a:rPr sz="1400" b="1" spc="-15" dirty="0">
                <a:cs typeface="Arial"/>
              </a:rPr>
              <a:t> dal </a:t>
            </a:r>
            <a:r>
              <a:rPr sz="1400" b="1" spc="-10" dirty="0">
                <a:cs typeface="Arial"/>
              </a:rPr>
              <a:t>M°</a:t>
            </a:r>
            <a:r>
              <a:rPr sz="1400" b="1" spc="-15" dirty="0">
                <a:solidFill>
                  <a:srgbClr val="0000FF"/>
                </a:solidFill>
                <a:cs typeface="Arial"/>
              </a:rPr>
              <a:t> </a:t>
            </a:r>
            <a:r>
              <a:rPr lang="it-IT" sz="1400" b="1" u="heavy" spc="-5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"/>
              </a:rPr>
              <a:t>Lucia </a:t>
            </a:r>
            <a:r>
              <a:rPr lang="it-IT" sz="1400" b="1" u="heavy" spc="-5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"/>
              </a:rPr>
              <a:t>Sacco, </a:t>
            </a:r>
            <a:r>
              <a:rPr lang="it-IT" sz="1400" b="1" u="heavy" spc="-5" dirty="0" err="1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"/>
              </a:rPr>
              <a:t>M°</a:t>
            </a:r>
            <a:r>
              <a:rPr lang="it-IT" sz="1400" b="1" u="heavy" spc="-5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"/>
              </a:rPr>
              <a:t> in </a:t>
            </a:r>
            <a:r>
              <a:rPr lang="it-IT" sz="1400" b="1" u="heavy" spc="-5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"/>
              </a:rPr>
              <a:t>seconda di Ciro </a:t>
            </a:r>
            <a:r>
              <a:rPr lang="it-IT" sz="1400" b="1" u="heavy" spc="-5" dirty="0" err="1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"/>
              </a:rPr>
              <a:t>Caravano</a:t>
            </a:r>
            <a:r>
              <a:rPr lang="it-IT" sz="1400" b="1" u="heavy" spc="-5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"/>
              </a:rPr>
              <a:t>  ( dei Neri Per Caso</a:t>
            </a:r>
            <a:r>
              <a:rPr lang="it-IT" sz="1400" b="1" u="heavy" spc="-5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"/>
              </a:rPr>
              <a:t>) già direttore del coro nel 2018-19 </a:t>
            </a:r>
            <a:r>
              <a:rPr sz="1400" b="1" spc="5" dirty="0" smtClean="0">
                <a:cs typeface="Arial"/>
              </a:rPr>
              <a:t>.</a:t>
            </a:r>
            <a:endParaRPr sz="14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 dirty="0"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1400" b="1" spc="-5" dirty="0">
                <a:cs typeface="Arial"/>
              </a:rPr>
              <a:t>Il </a:t>
            </a:r>
            <a:r>
              <a:rPr sz="1400" b="1" spc="-15" dirty="0">
                <a:cs typeface="Arial"/>
              </a:rPr>
              <a:t>corAcor </a:t>
            </a:r>
            <a:r>
              <a:rPr sz="1400" b="1" spc="-5" dirty="0">
                <a:cs typeface="Arial"/>
              </a:rPr>
              <a:t>è </a:t>
            </a:r>
            <a:r>
              <a:rPr sz="1400" b="1" spc="-15" dirty="0">
                <a:cs typeface="Arial"/>
              </a:rPr>
              <a:t>un progetto </a:t>
            </a:r>
            <a:r>
              <a:rPr sz="1400" b="1" spc="-10" dirty="0">
                <a:cs typeface="Arial"/>
              </a:rPr>
              <a:t>dell'area Cultura </a:t>
            </a:r>
            <a:r>
              <a:rPr sz="1400" b="1" spc="-15" dirty="0">
                <a:cs typeface="Arial"/>
              </a:rPr>
              <a:t>dell'associazione </a:t>
            </a:r>
            <a:r>
              <a:rPr sz="1400" b="1" spc="-5" dirty="0">
                <a:cs typeface="Arial"/>
              </a:rPr>
              <a:t>i </a:t>
            </a:r>
            <a:r>
              <a:rPr sz="1400" b="1" spc="-10" dirty="0">
                <a:cs typeface="Arial"/>
              </a:rPr>
              <a:t>Ken </a:t>
            </a:r>
            <a:r>
              <a:rPr sz="1400" b="1" spc="-15" dirty="0">
                <a:cs typeface="Arial"/>
              </a:rPr>
              <a:t>che </a:t>
            </a:r>
            <a:r>
              <a:rPr sz="1400" b="1" spc="-5" dirty="0">
                <a:cs typeface="Arial"/>
              </a:rPr>
              <a:t>è </a:t>
            </a:r>
            <a:r>
              <a:rPr sz="1400" b="1" spc="-15" dirty="0">
                <a:cs typeface="Arial"/>
              </a:rPr>
              <a:t>iscritta </a:t>
            </a:r>
            <a:r>
              <a:rPr sz="1400" b="1" spc="-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all'Associazione Regionale </a:t>
            </a:r>
            <a:r>
              <a:rPr sz="1400" b="1" spc="-25" dirty="0">
                <a:cs typeface="Arial"/>
              </a:rPr>
              <a:t>dei </a:t>
            </a:r>
            <a:r>
              <a:rPr sz="1400" b="1" spc="-15" dirty="0">
                <a:cs typeface="Arial"/>
              </a:rPr>
              <a:t>Cori </a:t>
            </a:r>
            <a:r>
              <a:rPr sz="1400" b="1" spc="-10" dirty="0">
                <a:cs typeface="Arial"/>
              </a:rPr>
              <a:t>Campania </a:t>
            </a:r>
            <a:r>
              <a:rPr sz="1400" b="1" spc="-15" dirty="0">
                <a:cs typeface="Arial"/>
              </a:rPr>
              <a:t>#ARCC </a:t>
            </a:r>
            <a:r>
              <a:rPr sz="1400" b="1" spc="-5" dirty="0">
                <a:cs typeface="Arial"/>
              </a:rPr>
              <a:t>e </a:t>
            </a:r>
            <a:r>
              <a:rPr sz="1400" b="1" spc="-15" dirty="0">
                <a:cs typeface="Arial"/>
              </a:rPr>
              <a:t>quindi componente della </a:t>
            </a:r>
            <a:r>
              <a:rPr sz="1400" b="1" spc="-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#Feniarco</a:t>
            </a:r>
            <a:r>
              <a:rPr sz="1400" b="1" spc="-10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( </a:t>
            </a:r>
            <a:r>
              <a:rPr sz="1400" b="1" spc="-15" dirty="0">
                <a:cs typeface="Arial"/>
              </a:rPr>
              <a:t>Federazione</a:t>
            </a:r>
            <a:r>
              <a:rPr sz="1400" b="1" spc="-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Nazionale Italiana</a:t>
            </a:r>
            <a:r>
              <a:rPr sz="1400" b="1" spc="-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Associazioni</a:t>
            </a:r>
            <a:r>
              <a:rPr sz="1400" b="1" spc="35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Regionali</a:t>
            </a:r>
            <a:r>
              <a:rPr sz="1400" b="1" spc="36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Corali.</a:t>
            </a:r>
            <a:r>
              <a:rPr sz="1400" b="1" spc="370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Nel </a:t>
            </a:r>
            <a:r>
              <a:rPr sz="1400" b="1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2017 ha </a:t>
            </a:r>
            <a:r>
              <a:rPr sz="1400" b="1" spc="-20" dirty="0">
                <a:cs typeface="Arial"/>
              </a:rPr>
              <a:t>avuto</a:t>
            </a:r>
            <a:r>
              <a:rPr sz="1400" b="1" spc="34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l'incarico di </a:t>
            </a:r>
            <a:r>
              <a:rPr sz="1400" b="1" spc="-15" dirty="0">
                <a:cs typeface="Arial"/>
              </a:rPr>
              <a:t>organizzare</a:t>
            </a:r>
            <a:r>
              <a:rPr sz="1400" b="1" spc="36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Cromatica </a:t>
            </a:r>
            <a:r>
              <a:rPr sz="1400" b="1" spc="-5" dirty="0">
                <a:cs typeface="Arial"/>
              </a:rPr>
              <a:t>III </a:t>
            </a:r>
            <a:r>
              <a:rPr sz="1400" b="1" spc="-15" dirty="0">
                <a:cs typeface="Arial"/>
              </a:rPr>
              <a:t>che </a:t>
            </a:r>
            <a:r>
              <a:rPr sz="1400" b="1" spc="-10" dirty="0">
                <a:cs typeface="Arial"/>
              </a:rPr>
              <a:t>si </a:t>
            </a:r>
            <a:r>
              <a:rPr sz="1400" b="1" spc="-5" dirty="0">
                <a:cs typeface="Arial"/>
              </a:rPr>
              <a:t>è </a:t>
            </a:r>
            <a:r>
              <a:rPr sz="1400" b="1" spc="-15" dirty="0">
                <a:cs typeface="Arial"/>
              </a:rPr>
              <a:t>tenuta </a:t>
            </a:r>
            <a:r>
              <a:rPr sz="1400" b="1" spc="-10" dirty="0">
                <a:cs typeface="Arial"/>
              </a:rPr>
              <a:t>sia nelle </a:t>
            </a:r>
            <a:r>
              <a:rPr sz="1400" b="1" spc="-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piazze</a:t>
            </a:r>
            <a:r>
              <a:rPr sz="1400" b="1" spc="18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di</a:t>
            </a:r>
            <a:r>
              <a:rPr sz="1400" b="1" spc="190" dirty="0">
                <a:cs typeface="Arial"/>
              </a:rPr>
              <a:t> </a:t>
            </a:r>
            <a:r>
              <a:rPr sz="1400" b="1" spc="-20" dirty="0">
                <a:cs typeface="Arial"/>
              </a:rPr>
              <a:t>Napoli,conclusosi</a:t>
            </a:r>
            <a:r>
              <a:rPr sz="1400" b="1" spc="20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sul</a:t>
            </a:r>
            <a:r>
              <a:rPr sz="1400" b="1" spc="16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Palco</a:t>
            </a:r>
            <a:r>
              <a:rPr sz="1400" b="1" spc="18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Grandi</a:t>
            </a:r>
            <a:r>
              <a:rPr sz="1400" b="1" spc="19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Eventi</a:t>
            </a:r>
            <a:r>
              <a:rPr sz="1400" b="1" spc="19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di</a:t>
            </a:r>
            <a:r>
              <a:rPr sz="1400" b="1" spc="18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Futuro</a:t>
            </a:r>
            <a:r>
              <a:rPr sz="1400" b="1" spc="18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Remoto</a:t>
            </a:r>
            <a:r>
              <a:rPr sz="1400" b="1" spc="185" dirty="0">
                <a:cs typeface="Arial"/>
              </a:rPr>
              <a:t> </a:t>
            </a:r>
            <a:r>
              <a:rPr sz="1400" b="1" spc="5" dirty="0">
                <a:cs typeface="Arial"/>
              </a:rPr>
              <a:t>in</a:t>
            </a:r>
            <a:r>
              <a:rPr sz="1400" b="1" spc="18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Piazza </a:t>
            </a:r>
            <a:r>
              <a:rPr sz="1400" b="1" spc="-38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del </a:t>
            </a:r>
            <a:r>
              <a:rPr sz="1400" b="1" spc="-10" dirty="0">
                <a:cs typeface="Arial"/>
              </a:rPr>
              <a:t>Plebiscito </a:t>
            </a:r>
            <a:r>
              <a:rPr sz="1400" b="1" spc="-15" dirty="0">
                <a:cs typeface="Arial"/>
              </a:rPr>
              <a:t>che con </a:t>
            </a:r>
            <a:r>
              <a:rPr sz="1400" b="1" spc="-5" dirty="0">
                <a:cs typeface="Arial"/>
              </a:rPr>
              <a:t>il </a:t>
            </a:r>
            <a:r>
              <a:rPr sz="1400" b="1" spc="-15" dirty="0">
                <a:cs typeface="Arial"/>
              </a:rPr>
              <a:t>#Grande #Concerto organizzato </a:t>
            </a:r>
            <a:r>
              <a:rPr sz="1400" b="1" spc="-10" dirty="0">
                <a:cs typeface="Arial"/>
              </a:rPr>
              <a:t>in </a:t>
            </a:r>
            <a:r>
              <a:rPr sz="1400" b="1" spc="-15" dirty="0">
                <a:cs typeface="Arial"/>
              </a:rPr>
              <a:t>collaborazione con </a:t>
            </a:r>
            <a:r>
              <a:rPr sz="1400" b="1" spc="-10" dirty="0">
                <a:cs typeface="Arial"/>
              </a:rPr>
              <a:t>la </a:t>
            </a:r>
            <a:r>
              <a:rPr sz="1400" b="1" spc="-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#Regione</a:t>
            </a:r>
            <a:r>
              <a:rPr sz="1400" b="1" spc="9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#Campania</a:t>
            </a:r>
            <a:r>
              <a:rPr sz="1400" b="1" spc="90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-</a:t>
            </a:r>
            <a:r>
              <a:rPr sz="1400" b="1" spc="114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Assessorato</a:t>
            </a:r>
            <a:r>
              <a:rPr sz="1400" b="1" spc="114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Politiche</a:t>
            </a:r>
            <a:r>
              <a:rPr sz="1400" b="1" spc="9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Sociali</a:t>
            </a:r>
            <a:r>
              <a:rPr sz="1400" b="1" spc="9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e</a:t>
            </a:r>
            <a:r>
              <a:rPr sz="1400" b="1" spc="8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Direzione</a:t>
            </a:r>
            <a:r>
              <a:rPr sz="1400" b="1" spc="12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per</a:t>
            </a:r>
            <a:r>
              <a:rPr sz="1400" b="1" spc="10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la</a:t>
            </a:r>
            <a:r>
              <a:rPr sz="1400" b="1" spc="114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Cultura</a:t>
            </a:r>
            <a:r>
              <a:rPr sz="1400" b="1" spc="9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e </a:t>
            </a:r>
            <a:r>
              <a:rPr sz="1400" b="1" spc="-37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lo</a:t>
            </a:r>
            <a:r>
              <a:rPr sz="1400" b="1" spc="18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Spettacolo</a:t>
            </a:r>
            <a:r>
              <a:rPr sz="1400" b="1" spc="18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al</a:t>
            </a:r>
            <a:r>
              <a:rPr sz="1400" b="1" spc="18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#Real</a:t>
            </a:r>
            <a:r>
              <a:rPr sz="1400" b="1" spc="190" dirty="0">
                <a:cs typeface="Arial"/>
              </a:rPr>
              <a:t> </a:t>
            </a:r>
            <a:r>
              <a:rPr sz="1400" b="1" spc="-45" dirty="0">
                <a:cs typeface="Arial"/>
              </a:rPr>
              <a:t>Teatro</a:t>
            </a:r>
            <a:r>
              <a:rPr sz="1400" b="1" spc="15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di</a:t>
            </a:r>
            <a:r>
              <a:rPr sz="1400" b="1" spc="18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San</a:t>
            </a:r>
            <a:r>
              <a:rPr sz="1400" b="1" spc="180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Carlo</a:t>
            </a:r>
            <a:r>
              <a:rPr sz="1400" b="1" spc="180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il</a:t>
            </a:r>
            <a:r>
              <a:rPr sz="1400" b="1" spc="18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28</a:t>
            </a:r>
            <a:r>
              <a:rPr sz="1400" b="1" spc="19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Maggio</a:t>
            </a:r>
            <a:r>
              <a:rPr sz="1400" b="1" spc="17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2017</a:t>
            </a:r>
            <a:r>
              <a:rPr sz="1400" b="1" spc="19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registrando</a:t>
            </a:r>
            <a:r>
              <a:rPr sz="1400" b="1" spc="18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il</a:t>
            </a:r>
            <a:r>
              <a:rPr sz="1400" b="1" spc="19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sold </a:t>
            </a:r>
            <a:r>
              <a:rPr sz="1400" b="1" spc="-38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out</a:t>
            </a:r>
            <a:r>
              <a:rPr sz="1400" b="1" spc="-4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già</a:t>
            </a:r>
            <a:r>
              <a:rPr sz="1400" b="1" spc="1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10</a:t>
            </a:r>
            <a:r>
              <a:rPr sz="1400" b="1" spc="1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giorni</a:t>
            </a:r>
            <a:r>
              <a:rPr sz="1400" b="1" spc="-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prima</a:t>
            </a:r>
            <a:r>
              <a:rPr sz="1400" b="1" spc="1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dell'apertura</a:t>
            </a:r>
            <a:r>
              <a:rPr sz="1400" b="1" spc="6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dei</a:t>
            </a:r>
            <a:r>
              <a:rPr sz="1400" b="1" spc="-15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botteghini.</a:t>
            </a:r>
            <a:endParaRPr sz="1400" dirty="0">
              <a:cs typeface="Arial"/>
            </a:endParaRPr>
          </a:p>
          <a:p>
            <a:pPr marL="12700" marR="205740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cs typeface="Arial"/>
              </a:rPr>
              <a:t>Nel</a:t>
            </a:r>
            <a:r>
              <a:rPr sz="1400" b="1" spc="-3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2017</a:t>
            </a:r>
            <a:r>
              <a:rPr sz="1400" b="1" spc="2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ha</a:t>
            </a:r>
            <a:r>
              <a:rPr sz="1400" b="1" spc="-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partecipato</a:t>
            </a:r>
            <a:r>
              <a:rPr sz="1400" b="1" spc="8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al</a:t>
            </a:r>
            <a:r>
              <a:rPr sz="1400" b="1" spc="5" dirty="0">
                <a:cs typeface="Arial"/>
              </a:rPr>
              <a:t> </a:t>
            </a:r>
            <a:r>
              <a:rPr sz="1400" b="1" spc="-50" dirty="0">
                <a:cs typeface="Arial"/>
              </a:rPr>
              <a:t>Talent</a:t>
            </a:r>
            <a:r>
              <a:rPr sz="1400" b="1" spc="15" dirty="0">
                <a:cs typeface="Arial"/>
              </a:rPr>
              <a:t> </a:t>
            </a:r>
            <a:r>
              <a:rPr sz="1400" b="1" spc="-20" dirty="0">
                <a:cs typeface="Arial"/>
              </a:rPr>
              <a:t>Italian’s</a:t>
            </a:r>
            <a:r>
              <a:rPr sz="1400" b="1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Got</a:t>
            </a:r>
            <a:r>
              <a:rPr sz="1400" b="1" spc="-10" dirty="0">
                <a:cs typeface="Arial"/>
              </a:rPr>
              <a:t> </a:t>
            </a:r>
            <a:r>
              <a:rPr sz="1400" b="1" spc="-50" dirty="0">
                <a:cs typeface="Arial"/>
              </a:rPr>
              <a:t>Talent,</a:t>
            </a:r>
            <a:r>
              <a:rPr sz="1400" b="1" spc="4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giungendo</a:t>
            </a:r>
            <a:r>
              <a:rPr sz="1400" b="1" spc="2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alla</a:t>
            </a:r>
            <a:r>
              <a:rPr sz="1400" b="1" spc="15" dirty="0">
                <a:cs typeface="Arial"/>
              </a:rPr>
              <a:t> </a:t>
            </a:r>
            <a:r>
              <a:rPr sz="1400" b="1" spc="5" dirty="0">
                <a:cs typeface="Arial"/>
              </a:rPr>
              <a:t>semifinalee </a:t>
            </a:r>
            <a:r>
              <a:rPr sz="1400" b="1" spc="-37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riscuotendo </a:t>
            </a:r>
            <a:r>
              <a:rPr sz="1400" b="1" spc="-10" dirty="0">
                <a:cs typeface="Arial"/>
              </a:rPr>
              <a:t>molto</a:t>
            </a:r>
            <a:r>
              <a:rPr sz="1400" b="1" spc="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successo</a:t>
            </a:r>
            <a:r>
              <a:rPr sz="1400" b="1" spc="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sia</a:t>
            </a:r>
            <a:r>
              <a:rPr sz="1400" b="1" spc="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di</a:t>
            </a:r>
            <a:r>
              <a:rPr sz="1400" b="1" spc="-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pubblico</a:t>
            </a:r>
            <a:r>
              <a:rPr sz="1400" b="1" spc="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che</a:t>
            </a:r>
            <a:r>
              <a:rPr sz="1400" b="1" spc="-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di</a:t>
            </a:r>
            <a:r>
              <a:rPr sz="1400" b="1" spc="2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critica,</a:t>
            </a:r>
            <a:r>
              <a:rPr sz="1400" b="1" spc="1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ricevendo</a:t>
            </a:r>
            <a:r>
              <a:rPr sz="1400" b="1" spc="3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4 Si</a:t>
            </a:r>
            <a:r>
              <a:rPr sz="1400" b="1" spc="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dalla </a:t>
            </a:r>
            <a:r>
              <a:rPr sz="1400" b="1" spc="-10" dirty="0">
                <a:cs typeface="Arial"/>
              </a:rPr>
              <a:t> giuria</a:t>
            </a:r>
            <a:r>
              <a:rPr sz="1400" b="1" spc="-20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(</a:t>
            </a:r>
            <a:r>
              <a:rPr sz="1400" b="1" spc="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#FrankMatano,</a:t>
            </a:r>
            <a:r>
              <a:rPr sz="1400" b="1" spc="-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#NinaZilli,</a:t>
            </a:r>
            <a:r>
              <a:rPr sz="1400" b="1" spc="6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#LucianaLetizietto</a:t>
            </a:r>
            <a:r>
              <a:rPr sz="1400" b="1" spc="5" dirty="0">
                <a:cs typeface="Arial"/>
              </a:rPr>
              <a:t> </a:t>
            </a:r>
            <a:r>
              <a:rPr sz="1400" b="1" dirty="0">
                <a:cs typeface="Arial"/>
              </a:rPr>
              <a:t>e#ClaudioBisio).</a:t>
            </a:r>
            <a:endParaRPr sz="1400" dirty="0">
              <a:cs typeface="Arial"/>
            </a:endParaRPr>
          </a:p>
        </p:txBody>
      </p:sp>
      <p:pic>
        <p:nvPicPr>
          <p:cNvPr id="5" name="Immagine 4" descr="logo coracor mo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61454"/>
            <a:ext cx="2133600" cy="1614946"/>
          </a:xfrm>
          <a:prstGeom prst="rect">
            <a:avLst/>
          </a:prstGeom>
        </p:spPr>
      </p:pic>
      <p:sp>
        <p:nvSpPr>
          <p:cNvPr id="9" name="object 11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4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10" name="Immagine 9" descr="cuore-arcobaleno-fondo-trasparen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5410200"/>
            <a:ext cx="1519309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8200" y="1905000"/>
            <a:ext cx="3301365" cy="120269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894"/>
              </a:spcBef>
              <a:buChar char="•"/>
              <a:tabLst>
                <a:tab pos="356870" algn="l"/>
                <a:tab pos="357505" algn="l"/>
              </a:tabLst>
            </a:pPr>
            <a:r>
              <a:rPr sz="3200" spc="-10" dirty="0">
                <a:latin typeface="Arial MT"/>
                <a:cs typeface="Arial MT"/>
              </a:rPr>
              <a:t>BFree</a:t>
            </a:r>
            <a:endParaRPr sz="3200" dirty="0">
              <a:latin typeface="Arial MT"/>
              <a:cs typeface="Arial MT"/>
            </a:endParaRPr>
          </a:p>
          <a:p>
            <a:pPr marL="356870" indent="-344805">
              <a:lnSpc>
                <a:spcPct val="100000"/>
              </a:lnSpc>
              <a:spcBef>
                <a:spcPts val="795"/>
              </a:spcBef>
              <a:buChar char="•"/>
              <a:tabLst>
                <a:tab pos="356870" algn="l"/>
                <a:tab pos="357505" algn="l"/>
              </a:tabLst>
            </a:pPr>
            <a:r>
              <a:rPr sz="3200" spc="-5" dirty="0">
                <a:latin typeface="Arial MT"/>
                <a:cs typeface="Arial MT"/>
              </a:rPr>
              <a:t>N4PL351NL0V3</a:t>
            </a:r>
            <a:endParaRPr sz="3200" dirty="0">
              <a:latin typeface="Arial MT"/>
              <a:cs typeface="Arial MT"/>
            </a:endParaRPr>
          </a:p>
        </p:txBody>
      </p:sp>
      <p:sp>
        <p:nvSpPr>
          <p:cNvPr id="6" name="Pentagono 5"/>
          <p:cNvSpPr/>
          <p:nvPr/>
        </p:nvSpPr>
        <p:spPr>
          <a:xfrm>
            <a:off x="0" y="381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Area EDU &amp; LAB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object 11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7" name="Immagine 6" descr="cuore-arcobaleno-fondo-trasparen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5410200"/>
            <a:ext cx="1519309" cy="1447800"/>
          </a:xfrm>
          <a:prstGeom prst="rect">
            <a:avLst/>
          </a:prstGeom>
        </p:spPr>
      </p:pic>
      <p:pic>
        <p:nvPicPr>
          <p:cNvPr id="8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08925" y="4292598"/>
            <a:ext cx="1234948" cy="2565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1400" y="457200"/>
            <a:ext cx="1285875" cy="7556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19200" y="1456970"/>
            <a:ext cx="6834505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cs typeface="Arial MT"/>
              </a:rPr>
              <a:t>Educare gli </a:t>
            </a:r>
            <a:r>
              <a:rPr sz="1800" spc="-5" dirty="0">
                <a:cs typeface="Arial MT"/>
              </a:rPr>
              <a:t>studenti </a:t>
            </a:r>
            <a:r>
              <a:rPr sz="1800" dirty="0">
                <a:cs typeface="Arial MT"/>
              </a:rPr>
              <a:t>al rispetto delle diverse forme di </a:t>
            </a:r>
            <a:r>
              <a:rPr sz="1800" spc="-5" dirty="0">
                <a:cs typeface="Arial MT"/>
              </a:rPr>
              <a:t>orientamento </a:t>
            </a:r>
            <a:r>
              <a:rPr sz="1800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sessuale, </a:t>
            </a:r>
            <a:r>
              <a:rPr sz="1800" dirty="0">
                <a:cs typeface="Arial MT"/>
              </a:rPr>
              <a:t>di genere ed identità di genere </a:t>
            </a:r>
            <a:r>
              <a:rPr sz="1800" spc="-5" dirty="0">
                <a:cs typeface="Arial MT"/>
              </a:rPr>
              <a:t>contribuisce </a:t>
            </a:r>
            <a:r>
              <a:rPr sz="1800" dirty="0">
                <a:cs typeface="Arial MT"/>
              </a:rPr>
              <a:t>alla </a:t>
            </a:r>
            <a:r>
              <a:rPr sz="1800" spc="5" dirty="0">
                <a:cs typeface="Arial MT"/>
              </a:rPr>
              <a:t> </a:t>
            </a:r>
            <a:r>
              <a:rPr sz="1800" spc="-10" dirty="0">
                <a:cs typeface="Arial MT"/>
              </a:rPr>
              <a:t>formazione</a:t>
            </a:r>
            <a:r>
              <a:rPr sz="1800" spc="-110" dirty="0">
                <a:cs typeface="Arial MT"/>
              </a:rPr>
              <a:t> </a:t>
            </a:r>
            <a:r>
              <a:rPr sz="1800" dirty="0">
                <a:cs typeface="Arial MT"/>
              </a:rPr>
              <a:t>civica</a:t>
            </a:r>
            <a:r>
              <a:rPr sz="1800" spc="-85" dirty="0">
                <a:cs typeface="Arial MT"/>
              </a:rPr>
              <a:t> </a:t>
            </a:r>
            <a:r>
              <a:rPr sz="1800" dirty="0">
                <a:cs typeface="Arial MT"/>
              </a:rPr>
              <a:t>dei</a:t>
            </a:r>
            <a:r>
              <a:rPr sz="1800" spc="-30" dirty="0">
                <a:cs typeface="Arial MT"/>
              </a:rPr>
              <a:t> </a:t>
            </a:r>
            <a:r>
              <a:rPr sz="1800" dirty="0">
                <a:cs typeface="Arial MT"/>
              </a:rPr>
              <a:t>futuri</a:t>
            </a:r>
            <a:r>
              <a:rPr sz="1800" spc="-50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cittadini</a:t>
            </a:r>
            <a:r>
              <a:rPr sz="1800" spc="-95" dirty="0">
                <a:cs typeface="Arial MT"/>
              </a:rPr>
              <a:t> </a:t>
            </a:r>
            <a:r>
              <a:rPr sz="1800" dirty="0">
                <a:cs typeface="Arial MT"/>
              </a:rPr>
              <a:t>e</a:t>
            </a:r>
            <a:r>
              <a:rPr sz="1800" spc="-10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cittadine</a:t>
            </a:r>
            <a:r>
              <a:rPr sz="1800" spc="-130" dirty="0">
                <a:cs typeface="Arial MT"/>
              </a:rPr>
              <a:t> </a:t>
            </a:r>
            <a:r>
              <a:rPr sz="1800" dirty="0">
                <a:cs typeface="Arial MT"/>
              </a:rPr>
              <a:t>adulti</a:t>
            </a:r>
            <a:r>
              <a:rPr sz="1800" spc="-75" dirty="0">
                <a:cs typeface="Arial MT"/>
              </a:rPr>
              <a:t> </a:t>
            </a:r>
            <a:r>
              <a:rPr sz="1800" dirty="0">
                <a:cs typeface="Arial MT"/>
              </a:rPr>
              <a:t>per</a:t>
            </a:r>
            <a:r>
              <a:rPr sz="1800" spc="-65" dirty="0">
                <a:cs typeface="Arial MT"/>
              </a:rPr>
              <a:t> </a:t>
            </a:r>
            <a:r>
              <a:rPr sz="1800" dirty="0">
                <a:cs typeface="Arial MT"/>
              </a:rPr>
              <a:t>una</a:t>
            </a:r>
            <a:r>
              <a:rPr sz="1800" spc="-25" dirty="0">
                <a:cs typeface="Arial MT"/>
              </a:rPr>
              <a:t> </a:t>
            </a:r>
            <a:r>
              <a:rPr sz="1800" dirty="0">
                <a:cs typeface="Arial MT"/>
              </a:rPr>
              <a:t>società </a:t>
            </a:r>
            <a:r>
              <a:rPr sz="1800" spc="-484" dirty="0">
                <a:cs typeface="Arial MT"/>
              </a:rPr>
              <a:t> </a:t>
            </a:r>
            <a:r>
              <a:rPr sz="1800" dirty="0">
                <a:cs typeface="Arial MT"/>
              </a:rPr>
              <a:t>sempre più aperta ed </a:t>
            </a:r>
            <a:r>
              <a:rPr sz="1800" spc="-5" dirty="0">
                <a:cs typeface="Arial MT"/>
              </a:rPr>
              <a:t>inclusiva </a:t>
            </a:r>
            <a:r>
              <a:rPr sz="1800" dirty="0">
                <a:cs typeface="Arial MT"/>
              </a:rPr>
              <a:t>delle </a:t>
            </a:r>
            <a:r>
              <a:rPr sz="1800" spc="-10" dirty="0">
                <a:cs typeface="Arial MT"/>
              </a:rPr>
              <a:t>differenze </a:t>
            </a:r>
            <a:r>
              <a:rPr sz="1800" spc="5" dirty="0">
                <a:cs typeface="Arial MT"/>
              </a:rPr>
              <a:t>come </a:t>
            </a:r>
            <a:r>
              <a:rPr sz="1800" spc="-5" dirty="0">
                <a:cs typeface="Arial MT"/>
              </a:rPr>
              <a:t>valore </a:t>
            </a:r>
            <a:r>
              <a:rPr sz="1800" dirty="0">
                <a:cs typeface="Arial MT"/>
              </a:rPr>
              <a:t> </a:t>
            </a:r>
            <a:r>
              <a:rPr sz="1800" spc="-10" dirty="0">
                <a:cs typeface="Arial MT"/>
              </a:rPr>
              <a:t>aggiunto.</a:t>
            </a:r>
            <a:endParaRPr sz="1800" dirty="0">
              <a:cs typeface="Arial MT"/>
            </a:endParaRPr>
          </a:p>
          <a:p>
            <a:pPr marL="12700" marR="6413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cs typeface="Arial MT"/>
              </a:rPr>
              <a:t>Inoltre, ulteriore </a:t>
            </a:r>
            <a:r>
              <a:rPr sz="1800" spc="-5" dirty="0">
                <a:cs typeface="Arial MT"/>
              </a:rPr>
              <a:t>obiettivo specifico </a:t>
            </a:r>
            <a:r>
              <a:rPr sz="1800" dirty="0">
                <a:cs typeface="Arial MT"/>
              </a:rPr>
              <a:t>del progetto, </a:t>
            </a:r>
            <a:r>
              <a:rPr sz="1800" spc="-5" dirty="0">
                <a:cs typeface="Arial MT"/>
              </a:rPr>
              <a:t>è </a:t>
            </a:r>
            <a:r>
              <a:rPr sz="1800" dirty="0">
                <a:cs typeface="Arial MT"/>
              </a:rPr>
              <a:t>la </a:t>
            </a:r>
            <a:r>
              <a:rPr sz="1800" spc="-5" dirty="0">
                <a:cs typeface="Arial MT"/>
              </a:rPr>
              <a:t>costituzione </a:t>
            </a:r>
            <a:r>
              <a:rPr sz="1800" spc="-15" dirty="0">
                <a:cs typeface="Arial MT"/>
              </a:rPr>
              <a:t>di </a:t>
            </a:r>
            <a:r>
              <a:rPr sz="1800" spc="-490" dirty="0">
                <a:cs typeface="Arial MT"/>
              </a:rPr>
              <a:t> </a:t>
            </a:r>
            <a:r>
              <a:rPr sz="1800" dirty="0">
                <a:cs typeface="Arial MT"/>
              </a:rPr>
              <a:t>una rete </a:t>
            </a:r>
            <a:r>
              <a:rPr sz="1800" spc="-5" dirty="0">
                <a:cs typeface="Arial MT"/>
              </a:rPr>
              <a:t>permanente </a:t>
            </a:r>
            <a:r>
              <a:rPr sz="1800" dirty="0">
                <a:cs typeface="Arial MT"/>
              </a:rPr>
              <a:t>di soggetti che </a:t>
            </a:r>
            <a:r>
              <a:rPr sz="1800" spc="-5" dirty="0">
                <a:cs typeface="Arial MT"/>
              </a:rPr>
              <a:t>a vario </a:t>
            </a:r>
            <a:r>
              <a:rPr sz="1800" dirty="0">
                <a:cs typeface="Arial MT"/>
              </a:rPr>
              <a:t>titolo </a:t>
            </a:r>
            <a:r>
              <a:rPr sz="1800" spc="-5" dirty="0">
                <a:cs typeface="Arial MT"/>
              </a:rPr>
              <a:t>e </a:t>
            </a:r>
            <a:r>
              <a:rPr sz="1800" spc="-20" dirty="0">
                <a:cs typeface="Arial MT"/>
              </a:rPr>
              <a:t>ognuno </a:t>
            </a:r>
            <a:r>
              <a:rPr sz="1800" spc="-1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secondo </a:t>
            </a:r>
            <a:r>
              <a:rPr sz="1800" dirty="0">
                <a:cs typeface="Arial MT"/>
              </a:rPr>
              <a:t>le proprie specificità </a:t>
            </a:r>
            <a:r>
              <a:rPr sz="1800" spc="-5" dirty="0">
                <a:cs typeface="Arial MT"/>
              </a:rPr>
              <a:t>divenga soggetto </a:t>
            </a:r>
            <a:r>
              <a:rPr sz="1800" dirty="0">
                <a:cs typeface="Arial MT"/>
              </a:rPr>
              <a:t>promotore </a:t>
            </a:r>
            <a:r>
              <a:rPr sz="1800" spc="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d’iniziative</a:t>
            </a:r>
            <a:r>
              <a:rPr sz="1800" spc="-12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a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lungo</a:t>
            </a:r>
            <a:r>
              <a:rPr sz="1800" spc="-75" dirty="0">
                <a:cs typeface="Arial MT"/>
              </a:rPr>
              <a:t> </a:t>
            </a:r>
            <a:r>
              <a:rPr sz="1800" dirty="0">
                <a:cs typeface="Arial MT"/>
              </a:rPr>
              <a:t>termine</a:t>
            </a:r>
            <a:r>
              <a:rPr sz="1800" spc="-80" dirty="0">
                <a:cs typeface="Arial MT"/>
              </a:rPr>
              <a:t> </a:t>
            </a:r>
            <a:r>
              <a:rPr sz="1800" dirty="0">
                <a:cs typeface="Arial MT"/>
              </a:rPr>
              <a:t>nella</a:t>
            </a:r>
            <a:r>
              <a:rPr sz="1800" spc="-75" dirty="0">
                <a:cs typeface="Arial MT"/>
              </a:rPr>
              <a:t> </a:t>
            </a:r>
            <a:r>
              <a:rPr sz="1800" dirty="0">
                <a:cs typeface="Arial MT"/>
              </a:rPr>
              <a:t>lotta</a:t>
            </a:r>
            <a:r>
              <a:rPr sz="1800" spc="-50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all’omofobia</a:t>
            </a:r>
            <a:r>
              <a:rPr sz="1800" spc="-9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e</a:t>
            </a:r>
            <a:r>
              <a:rPr sz="1800" spc="-1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transfobia</a:t>
            </a:r>
            <a:r>
              <a:rPr sz="1800" spc="-100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e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sia </a:t>
            </a:r>
            <a:r>
              <a:rPr sz="1800" spc="-484" dirty="0">
                <a:cs typeface="Arial MT"/>
              </a:rPr>
              <a:t> </a:t>
            </a:r>
            <a:r>
              <a:rPr sz="1800" dirty="0">
                <a:cs typeface="Arial MT"/>
              </a:rPr>
              <a:t>motore</a:t>
            </a:r>
            <a:r>
              <a:rPr sz="1800" spc="-85" dirty="0">
                <a:cs typeface="Arial MT"/>
              </a:rPr>
              <a:t> </a:t>
            </a:r>
            <a:r>
              <a:rPr sz="1800" dirty="0">
                <a:cs typeface="Arial MT"/>
              </a:rPr>
              <a:t>di</a:t>
            </a:r>
            <a:r>
              <a:rPr sz="1800" spc="-30" dirty="0">
                <a:cs typeface="Arial MT"/>
              </a:rPr>
              <a:t> </a:t>
            </a:r>
            <a:r>
              <a:rPr sz="1800" dirty="0">
                <a:cs typeface="Arial MT"/>
              </a:rPr>
              <a:t>stimolo</a:t>
            </a:r>
            <a:r>
              <a:rPr sz="1800" spc="-100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istituzionale</a:t>
            </a:r>
            <a:r>
              <a:rPr sz="1800" spc="-110" dirty="0">
                <a:cs typeface="Arial MT"/>
              </a:rPr>
              <a:t> </a:t>
            </a:r>
            <a:r>
              <a:rPr sz="1800" dirty="0">
                <a:cs typeface="Arial MT"/>
              </a:rPr>
              <a:t>alla</a:t>
            </a:r>
            <a:r>
              <a:rPr sz="1800" spc="-8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costruzione</a:t>
            </a:r>
            <a:r>
              <a:rPr sz="1800" spc="-110" dirty="0">
                <a:cs typeface="Arial MT"/>
              </a:rPr>
              <a:t> </a:t>
            </a:r>
            <a:r>
              <a:rPr sz="1800" dirty="0">
                <a:cs typeface="Arial MT"/>
              </a:rPr>
              <a:t>di</a:t>
            </a:r>
            <a:r>
              <a:rPr sz="1800" spc="-6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politiche</a:t>
            </a:r>
            <a:r>
              <a:rPr sz="1800" spc="-110" dirty="0">
                <a:cs typeface="Arial MT"/>
              </a:rPr>
              <a:t> </a:t>
            </a:r>
            <a:r>
              <a:rPr sz="1800" dirty="0">
                <a:cs typeface="Arial MT"/>
              </a:rPr>
              <a:t>di</a:t>
            </a:r>
            <a:r>
              <a:rPr sz="1800" spc="-3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welfare </a:t>
            </a:r>
            <a:r>
              <a:rPr sz="1800" spc="-484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volte </a:t>
            </a:r>
            <a:r>
              <a:rPr sz="1800" dirty="0">
                <a:cs typeface="Arial MT"/>
              </a:rPr>
              <a:t>alla tutela di giovani </a:t>
            </a:r>
            <a:r>
              <a:rPr sz="1800" spc="-5" dirty="0">
                <a:cs typeface="Arial MT"/>
              </a:rPr>
              <a:t>cittadini </a:t>
            </a:r>
            <a:r>
              <a:rPr sz="1800" dirty="0">
                <a:cs typeface="Arial MT"/>
              </a:rPr>
              <a:t>[ continua su </a:t>
            </a:r>
            <a:r>
              <a:rPr sz="1800" u="heavy" spc="-3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 MT"/>
                <a:hlinkClick r:id="rId3"/>
              </a:rPr>
              <a:t>http://www.i- </a:t>
            </a:r>
            <a:r>
              <a:rPr sz="1800" spc="-25" dirty="0">
                <a:solidFill>
                  <a:srgbClr val="0000FF"/>
                </a:solidFill>
                <a:cs typeface="Arial MT"/>
              </a:rPr>
              <a:t> </a:t>
            </a:r>
            <a:r>
              <a:rPr sz="1800" u="heavy" spc="-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 MT"/>
                <a:hlinkClick r:id="rId3"/>
              </a:rPr>
              <a:t>ken.org/bfree.html</a:t>
            </a:r>
            <a:r>
              <a:rPr sz="1800" u="heavy" spc="-9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 MT"/>
                <a:hlinkClick r:id="rId3"/>
              </a:rPr>
              <a:t> </a:t>
            </a:r>
            <a:r>
              <a:rPr sz="1800" dirty="0">
                <a:cs typeface="Arial MT"/>
              </a:rPr>
              <a:t>]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43000" y="4343400"/>
            <a:ext cx="6930390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cs typeface="Arial MT"/>
              </a:rPr>
              <a:t>Il progetto “BFree” </a:t>
            </a:r>
            <a:r>
              <a:rPr sz="1100" spc="-15" dirty="0">
                <a:cs typeface="Arial MT"/>
              </a:rPr>
              <a:t>ideato </a:t>
            </a:r>
            <a:r>
              <a:rPr sz="1100" dirty="0">
                <a:cs typeface="Arial MT"/>
              </a:rPr>
              <a:t>e </a:t>
            </a:r>
            <a:r>
              <a:rPr sz="1100" spc="-15" dirty="0">
                <a:cs typeface="Arial MT"/>
              </a:rPr>
              <a:t>promosso </a:t>
            </a:r>
            <a:r>
              <a:rPr sz="1100" spc="-10" dirty="0">
                <a:cs typeface="Arial MT"/>
              </a:rPr>
              <a:t>dall’associazione </a:t>
            </a:r>
            <a:r>
              <a:rPr sz="1100" dirty="0">
                <a:cs typeface="Arial MT"/>
              </a:rPr>
              <a:t>i </a:t>
            </a:r>
            <a:r>
              <a:rPr sz="1100" spc="-5" dirty="0">
                <a:cs typeface="Arial MT"/>
              </a:rPr>
              <a:t>Ken </a:t>
            </a:r>
            <a:r>
              <a:rPr sz="1100" spc="-10" dirty="0">
                <a:cs typeface="Arial MT"/>
              </a:rPr>
              <a:t>onlus </a:t>
            </a:r>
            <a:r>
              <a:rPr sz="1100" spc="-15" dirty="0">
                <a:cs typeface="Arial MT"/>
              </a:rPr>
              <a:t>in </a:t>
            </a:r>
            <a:r>
              <a:rPr sz="1100" spc="-10" dirty="0">
                <a:cs typeface="Arial MT"/>
              </a:rPr>
              <a:t>collaborazione </a:t>
            </a:r>
            <a:r>
              <a:rPr sz="1100" spc="-5" dirty="0">
                <a:cs typeface="Arial MT"/>
              </a:rPr>
              <a:t>con </a:t>
            </a:r>
            <a:r>
              <a:rPr sz="1100" spc="-10" dirty="0">
                <a:cs typeface="Arial MT"/>
              </a:rPr>
              <a:t>l’I.C.S. “Adelaide </a:t>
            </a:r>
            <a:r>
              <a:rPr sz="1100" spc="-5" dirty="0">
                <a:cs typeface="Arial MT"/>
              </a:rPr>
              <a:t> </a:t>
            </a:r>
            <a:r>
              <a:rPr sz="1100" spc="-10" dirty="0">
                <a:cs typeface="Arial MT"/>
              </a:rPr>
              <a:t>Ristori”,</a:t>
            </a:r>
            <a:r>
              <a:rPr sz="1100" spc="-5" dirty="0">
                <a:cs typeface="Arial MT"/>
              </a:rPr>
              <a:t> </a:t>
            </a:r>
            <a:r>
              <a:rPr sz="1100" spc="-15" dirty="0">
                <a:cs typeface="Arial MT"/>
              </a:rPr>
              <a:t>la</a:t>
            </a:r>
            <a:r>
              <a:rPr sz="1100" spc="-10" dirty="0">
                <a:cs typeface="Arial MT"/>
              </a:rPr>
              <a:t> Società</a:t>
            </a:r>
            <a:r>
              <a:rPr sz="1100" spc="-5" dirty="0">
                <a:cs typeface="Arial MT"/>
              </a:rPr>
              <a:t> </a:t>
            </a:r>
            <a:r>
              <a:rPr sz="1100" spc="-10" dirty="0">
                <a:cs typeface="Arial MT"/>
              </a:rPr>
              <a:t>Cooperativa</a:t>
            </a:r>
            <a:r>
              <a:rPr sz="1100" spc="-5" dirty="0">
                <a:cs typeface="Arial MT"/>
              </a:rPr>
              <a:t> Fly</a:t>
            </a:r>
            <a:r>
              <a:rPr sz="1100" dirty="0">
                <a:cs typeface="Arial MT"/>
              </a:rPr>
              <a:t> </a:t>
            </a:r>
            <a:r>
              <a:rPr sz="1100" spc="-10" dirty="0">
                <a:cs typeface="Arial MT"/>
              </a:rPr>
              <a:t>up</a:t>
            </a:r>
            <a:r>
              <a:rPr sz="1100" spc="-5" dirty="0">
                <a:cs typeface="Arial MT"/>
              </a:rPr>
              <a:t> a.r.l</a:t>
            </a:r>
            <a:r>
              <a:rPr sz="1100" dirty="0">
                <a:cs typeface="Arial MT"/>
              </a:rPr>
              <a:t> e</a:t>
            </a:r>
            <a:r>
              <a:rPr sz="1100" spc="5" dirty="0">
                <a:cs typeface="Arial MT"/>
              </a:rPr>
              <a:t> </a:t>
            </a:r>
            <a:r>
              <a:rPr sz="1100" spc="-10" dirty="0">
                <a:cs typeface="Arial MT"/>
              </a:rPr>
              <a:t>finanziato</a:t>
            </a:r>
            <a:r>
              <a:rPr sz="1100" spc="-5" dirty="0">
                <a:cs typeface="Arial MT"/>
              </a:rPr>
              <a:t> </a:t>
            </a:r>
            <a:r>
              <a:rPr sz="1100" spc="5" dirty="0">
                <a:cs typeface="Arial MT"/>
              </a:rPr>
              <a:t>dal</a:t>
            </a:r>
            <a:r>
              <a:rPr sz="1100" spc="10" dirty="0">
                <a:cs typeface="Arial MT"/>
              </a:rPr>
              <a:t> </a:t>
            </a:r>
            <a:r>
              <a:rPr sz="1100" spc="-10" dirty="0">
                <a:cs typeface="Arial MT"/>
              </a:rPr>
              <a:t>Comune</a:t>
            </a:r>
            <a:r>
              <a:rPr sz="1100" spc="-5" dirty="0">
                <a:cs typeface="Arial MT"/>
              </a:rPr>
              <a:t> </a:t>
            </a:r>
            <a:r>
              <a:rPr sz="1100" spc="5" dirty="0">
                <a:cs typeface="Arial MT"/>
              </a:rPr>
              <a:t>di</a:t>
            </a:r>
            <a:r>
              <a:rPr sz="1100" spc="10" dirty="0">
                <a:cs typeface="Arial MT"/>
              </a:rPr>
              <a:t> </a:t>
            </a:r>
            <a:r>
              <a:rPr sz="1100" spc="-5" dirty="0">
                <a:cs typeface="Arial MT"/>
              </a:rPr>
              <a:t>Napoli</a:t>
            </a:r>
            <a:r>
              <a:rPr sz="1100" spc="295" dirty="0">
                <a:cs typeface="Arial MT"/>
              </a:rPr>
              <a:t> </a:t>
            </a:r>
            <a:r>
              <a:rPr sz="1100" spc="-10" dirty="0">
                <a:cs typeface="Arial MT"/>
              </a:rPr>
              <a:t>Assessorato</a:t>
            </a:r>
            <a:r>
              <a:rPr sz="1100" spc="285" dirty="0">
                <a:cs typeface="Arial MT"/>
              </a:rPr>
              <a:t> </a:t>
            </a:r>
            <a:r>
              <a:rPr sz="1100" spc="-10" dirty="0">
                <a:cs typeface="Arial MT"/>
              </a:rPr>
              <a:t>alle</a:t>
            </a:r>
            <a:r>
              <a:rPr sz="1100" spc="285" dirty="0">
                <a:cs typeface="Arial MT"/>
              </a:rPr>
              <a:t> </a:t>
            </a:r>
            <a:r>
              <a:rPr sz="1100" spc="-10" dirty="0">
                <a:cs typeface="Arial MT"/>
              </a:rPr>
              <a:t>Politiche </a:t>
            </a:r>
            <a:r>
              <a:rPr sz="1100" spc="-5" dirty="0">
                <a:cs typeface="Arial MT"/>
              </a:rPr>
              <a:t> Giovanili </a:t>
            </a:r>
            <a:r>
              <a:rPr sz="1100" dirty="0">
                <a:cs typeface="Arial MT"/>
              </a:rPr>
              <a:t>– </a:t>
            </a:r>
            <a:r>
              <a:rPr sz="1100" spc="-5" dirty="0">
                <a:cs typeface="Arial MT"/>
              </a:rPr>
              <a:t>alla </a:t>
            </a:r>
            <a:r>
              <a:rPr sz="1100" spc="-10" dirty="0">
                <a:cs typeface="Arial MT"/>
              </a:rPr>
              <a:t>Creatività </a:t>
            </a:r>
            <a:r>
              <a:rPr sz="1100" spc="5" dirty="0">
                <a:cs typeface="Arial MT"/>
              </a:rPr>
              <a:t>ed </a:t>
            </a:r>
            <a:r>
              <a:rPr sz="1100" spc="-5" dirty="0">
                <a:cs typeface="Arial MT"/>
              </a:rPr>
              <a:t>all’ </a:t>
            </a:r>
            <a:r>
              <a:rPr sz="1100" spc="-10" dirty="0">
                <a:cs typeface="Arial MT"/>
              </a:rPr>
              <a:t>Innovazione </a:t>
            </a:r>
            <a:r>
              <a:rPr sz="1100" spc="-5" dirty="0">
                <a:cs typeface="Arial MT"/>
              </a:rPr>
              <a:t>si </a:t>
            </a:r>
            <a:r>
              <a:rPr sz="1100" spc="-10" dirty="0">
                <a:cs typeface="Arial MT"/>
              </a:rPr>
              <a:t>pone </a:t>
            </a:r>
            <a:r>
              <a:rPr sz="1100" spc="-5" dirty="0">
                <a:cs typeface="Arial MT"/>
              </a:rPr>
              <a:t>come </a:t>
            </a:r>
            <a:r>
              <a:rPr sz="1100" spc="-10" dirty="0">
                <a:cs typeface="Arial MT"/>
              </a:rPr>
              <a:t>obiettivo generale </a:t>
            </a:r>
            <a:r>
              <a:rPr sz="1100" spc="-5" dirty="0">
                <a:cs typeface="Arial MT"/>
              </a:rPr>
              <a:t>quello </a:t>
            </a:r>
            <a:r>
              <a:rPr sz="1100" dirty="0">
                <a:cs typeface="Arial MT"/>
              </a:rPr>
              <a:t>di </a:t>
            </a:r>
            <a:r>
              <a:rPr sz="1100" spc="-15" dirty="0">
                <a:cs typeface="Arial MT"/>
              </a:rPr>
              <a:t>contrastare </a:t>
            </a:r>
            <a:r>
              <a:rPr sz="1100" dirty="0">
                <a:cs typeface="Arial MT"/>
              </a:rPr>
              <a:t>ogni </a:t>
            </a:r>
            <a:r>
              <a:rPr sz="1100" spc="-5" dirty="0">
                <a:cs typeface="Arial MT"/>
              </a:rPr>
              <a:t>forma </a:t>
            </a:r>
            <a:r>
              <a:rPr sz="1100" spc="5" dirty="0">
                <a:cs typeface="Arial MT"/>
              </a:rPr>
              <a:t>di </a:t>
            </a:r>
            <a:r>
              <a:rPr sz="1100" spc="10" dirty="0">
                <a:cs typeface="Arial MT"/>
              </a:rPr>
              <a:t> </a:t>
            </a:r>
            <a:r>
              <a:rPr sz="1100" spc="-5" dirty="0">
                <a:cs typeface="Arial MT"/>
              </a:rPr>
              <a:t>discriminazione</a:t>
            </a:r>
            <a:r>
              <a:rPr sz="1100" spc="-95" dirty="0">
                <a:cs typeface="Arial MT"/>
              </a:rPr>
              <a:t> </a:t>
            </a:r>
            <a:r>
              <a:rPr sz="1100" dirty="0">
                <a:cs typeface="Arial MT"/>
              </a:rPr>
              <a:t>e</a:t>
            </a:r>
            <a:r>
              <a:rPr sz="1100" spc="-5" dirty="0">
                <a:cs typeface="Arial MT"/>
              </a:rPr>
              <a:t> </a:t>
            </a:r>
            <a:r>
              <a:rPr sz="1100" dirty="0">
                <a:cs typeface="Arial MT"/>
              </a:rPr>
              <a:t>pregiudizio</a:t>
            </a:r>
            <a:r>
              <a:rPr sz="1100" spc="-95" dirty="0">
                <a:cs typeface="Arial MT"/>
              </a:rPr>
              <a:t> </a:t>
            </a:r>
            <a:r>
              <a:rPr sz="1100" spc="5" dirty="0">
                <a:cs typeface="Arial MT"/>
              </a:rPr>
              <a:t>nei</a:t>
            </a:r>
            <a:r>
              <a:rPr sz="1100" spc="-40" dirty="0">
                <a:cs typeface="Arial MT"/>
              </a:rPr>
              <a:t> </a:t>
            </a:r>
            <a:r>
              <a:rPr sz="1100" spc="5" dirty="0">
                <a:cs typeface="Arial MT"/>
              </a:rPr>
              <a:t>confronti</a:t>
            </a:r>
            <a:r>
              <a:rPr sz="1100" spc="-85" dirty="0">
                <a:cs typeface="Arial MT"/>
              </a:rPr>
              <a:t> </a:t>
            </a:r>
            <a:r>
              <a:rPr sz="1100" spc="-5" dirty="0">
                <a:cs typeface="Arial MT"/>
              </a:rPr>
              <a:t>delle</a:t>
            </a:r>
            <a:r>
              <a:rPr sz="1100" spc="-25" dirty="0">
                <a:cs typeface="Arial MT"/>
              </a:rPr>
              <a:t> </a:t>
            </a:r>
            <a:r>
              <a:rPr sz="1100" dirty="0">
                <a:cs typeface="Arial MT"/>
              </a:rPr>
              <a:t>persone</a:t>
            </a:r>
            <a:r>
              <a:rPr sz="1100" spc="-70" dirty="0">
                <a:cs typeface="Arial MT"/>
              </a:rPr>
              <a:t> </a:t>
            </a:r>
            <a:r>
              <a:rPr sz="1100" spc="5" dirty="0">
                <a:cs typeface="Arial MT"/>
              </a:rPr>
              <a:t>LGBT</a:t>
            </a:r>
            <a:r>
              <a:rPr sz="1100" spc="-35" dirty="0">
                <a:cs typeface="Arial MT"/>
              </a:rPr>
              <a:t> </a:t>
            </a:r>
            <a:r>
              <a:rPr sz="1100" dirty="0">
                <a:cs typeface="Arial MT"/>
              </a:rPr>
              <a:t>(Lesbiche</a:t>
            </a:r>
            <a:r>
              <a:rPr sz="1100" spc="-95" dirty="0">
                <a:cs typeface="Arial MT"/>
              </a:rPr>
              <a:t> </a:t>
            </a:r>
            <a:r>
              <a:rPr sz="1100" dirty="0">
                <a:cs typeface="Arial MT"/>
              </a:rPr>
              <a:t>–</a:t>
            </a:r>
            <a:r>
              <a:rPr sz="1100" spc="-5" dirty="0">
                <a:cs typeface="Arial MT"/>
              </a:rPr>
              <a:t> </a:t>
            </a:r>
            <a:r>
              <a:rPr sz="1100" dirty="0">
                <a:cs typeface="Arial MT"/>
              </a:rPr>
              <a:t>Gay</a:t>
            </a:r>
            <a:r>
              <a:rPr sz="1100" spc="-10" dirty="0">
                <a:cs typeface="Arial MT"/>
              </a:rPr>
              <a:t> </a:t>
            </a:r>
            <a:r>
              <a:rPr sz="1100" dirty="0">
                <a:cs typeface="Arial MT"/>
              </a:rPr>
              <a:t>–</a:t>
            </a:r>
            <a:r>
              <a:rPr sz="1100" spc="-5" dirty="0">
                <a:cs typeface="Arial MT"/>
              </a:rPr>
              <a:t> </a:t>
            </a:r>
            <a:r>
              <a:rPr sz="1100" dirty="0">
                <a:cs typeface="Arial MT"/>
              </a:rPr>
              <a:t>Bisessuali</a:t>
            </a:r>
            <a:r>
              <a:rPr sz="1100" spc="-85" dirty="0">
                <a:cs typeface="Arial MT"/>
              </a:rPr>
              <a:t> </a:t>
            </a:r>
            <a:r>
              <a:rPr sz="1100" dirty="0">
                <a:cs typeface="Arial MT"/>
              </a:rPr>
              <a:t>–</a:t>
            </a:r>
            <a:r>
              <a:rPr sz="1100" spc="-5" dirty="0">
                <a:cs typeface="Arial MT"/>
              </a:rPr>
              <a:t> </a:t>
            </a:r>
            <a:r>
              <a:rPr sz="1100" dirty="0">
                <a:cs typeface="Arial MT"/>
              </a:rPr>
              <a:t>Transgender).</a:t>
            </a:r>
          </a:p>
        </p:txBody>
      </p:sp>
      <p:sp>
        <p:nvSpPr>
          <p:cNvPr id="5" name="object 11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4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6" name="Immagine 5" descr="cuore-arcobaleno-fondo-trasparen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5410200"/>
            <a:ext cx="1519309" cy="1447800"/>
          </a:xfrm>
          <a:prstGeom prst="rect">
            <a:avLst/>
          </a:prstGeom>
        </p:spPr>
      </p:pic>
      <p:pic>
        <p:nvPicPr>
          <p:cNvPr id="7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74000" y="4221224"/>
            <a:ext cx="1270000" cy="2636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1130" y="2153539"/>
            <a:ext cx="6225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34235" algn="l"/>
                <a:tab pos="2491105" algn="l"/>
                <a:tab pos="3884295" algn="l"/>
                <a:tab pos="4421505" algn="l"/>
                <a:tab pos="5485130" algn="l"/>
              </a:tabLst>
            </a:pPr>
            <a:r>
              <a:rPr sz="1800" b="1" spc="5" dirty="0">
                <a:latin typeface="Arial"/>
                <a:cs typeface="Arial"/>
              </a:rPr>
              <a:t>"</a:t>
            </a:r>
            <a:r>
              <a:rPr sz="1800" b="1" spc="-10" dirty="0">
                <a:latin typeface="Arial"/>
                <a:cs typeface="Arial"/>
              </a:rPr>
              <a:t>N</a:t>
            </a:r>
            <a:r>
              <a:rPr sz="1800" b="1" spc="-25" dirty="0">
                <a:latin typeface="Arial"/>
                <a:cs typeface="Arial"/>
              </a:rPr>
              <a:t>4</a:t>
            </a:r>
            <a:r>
              <a:rPr sz="1800" b="1" spc="-5" dirty="0">
                <a:latin typeface="Arial"/>
                <a:cs typeface="Arial"/>
              </a:rPr>
              <a:t>P</a:t>
            </a:r>
            <a:r>
              <a:rPr sz="1800" b="1" spc="5" dirty="0">
                <a:latin typeface="Arial"/>
                <a:cs typeface="Arial"/>
              </a:rPr>
              <a:t>L</a:t>
            </a:r>
            <a:r>
              <a:rPr sz="1800" b="1" spc="-25" dirty="0">
                <a:latin typeface="Arial"/>
                <a:cs typeface="Arial"/>
              </a:rPr>
              <a:t>35</a:t>
            </a:r>
            <a:r>
              <a:rPr sz="1800" b="1" dirty="0">
                <a:latin typeface="Arial"/>
                <a:cs typeface="Arial"/>
              </a:rPr>
              <a:t>1</a:t>
            </a:r>
            <a:r>
              <a:rPr sz="1800" b="1" spc="-10" dirty="0">
                <a:latin typeface="Arial"/>
                <a:cs typeface="Arial"/>
              </a:rPr>
              <a:t>N</a:t>
            </a:r>
            <a:r>
              <a:rPr sz="1800" b="1" spc="-25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V</a:t>
            </a:r>
            <a:r>
              <a:rPr sz="1800" b="1" spc="-25" dirty="0">
                <a:latin typeface="Arial"/>
                <a:cs typeface="Arial"/>
              </a:rPr>
              <a:t>3</a:t>
            </a:r>
            <a:r>
              <a:rPr sz="1800" b="1" dirty="0">
                <a:latin typeface="Arial"/>
                <a:cs typeface="Arial"/>
              </a:rPr>
              <a:t>″	</a:t>
            </a:r>
            <a:r>
              <a:rPr sz="1800" spc="-5" dirty="0">
                <a:latin typeface="Arial MT"/>
                <a:cs typeface="Arial MT"/>
              </a:rPr>
              <a:t>è</a:t>
            </a:r>
            <a:r>
              <a:rPr sz="1800" dirty="0">
                <a:latin typeface="Arial MT"/>
                <a:cs typeface="Arial MT"/>
              </a:rPr>
              <a:t>	u</a:t>
            </a:r>
            <a:r>
              <a:rPr sz="1800" spc="-25" dirty="0">
                <a:latin typeface="Arial MT"/>
                <a:cs typeface="Arial MT"/>
              </a:rPr>
              <a:t>n</a:t>
            </a:r>
            <a:r>
              <a:rPr sz="1800" spc="-10" dirty="0">
                <a:latin typeface="Arial MT"/>
                <a:cs typeface="Arial MT"/>
              </a:rPr>
              <a:t>'</a:t>
            </a:r>
            <a:r>
              <a:rPr sz="1800" spc="-25" dirty="0">
                <a:latin typeface="Arial MT"/>
                <a:cs typeface="Arial MT"/>
              </a:rPr>
              <a:t>in</a:t>
            </a:r>
            <a:r>
              <a:rPr sz="1800" dirty="0">
                <a:latin typeface="Arial MT"/>
                <a:cs typeface="Arial MT"/>
              </a:rPr>
              <a:t>i</a:t>
            </a:r>
            <a:r>
              <a:rPr sz="1800" spc="-40" dirty="0">
                <a:latin typeface="Arial MT"/>
                <a:cs typeface="Arial MT"/>
              </a:rPr>
              <a:t>z</a:t>
            </a:r>
            <a:r>
              <a:rPr sz="1800" dirty="0">
                <a:latin typeface="Arial MT"/>
                <a:cs typeface="Arial MT"/>
              </a:rPr>
              <a:t>i</a:t>
            </a:r>
            <a:r>
              <a:rPr sz="1800" spc="-25" dirty="0">
                <a:latin typeface="Arial MT"/>
                <a:cs typeface="Arial MT"/>
              </a:rPr>
              <a:t>a</a:t>
            </a:r>
            <a:r>
              <a:rPr sz="1800" spc="-20" dirty="0">
                <a:latin typeface="Arial MT"/>
                <a:cs typeface="Arial MT"/>
              </a:rPr>
              <a:t>t</a:t>
            </a:r>
            <a:r>
              <a:rPr sz="1800" dirty="0">
                <a:latin typeface="Arial MT"/>
                <a:cs typeface="Arial MT"/>
              </a:rPr>
              <a:t>i</a:t>
            </a:r>
            <a:r>
              <a:rPr sz="1800" spc="-15" dirty="0">
                <a:latin typeface="Arial MT"/>
                <a:cs typeface="Arial MT"/>
              </a:rPr>
              <a:t>v</a:t>
            </a:r>
            <a:r>
              <a:rPr sz="1800" spc="-5" dirty="0">
                <a:latin typeface="Arial MT"/>
                <a:cs typeface="Arial MT"/>
              </a:rPr>
              <a:t>a</a:t>
            </a:r>
            <a:r>
              <a:rPr sz="1800" dirty="0">
                <a:latin typeface="Arial MT"/>
                <a:cs typeface="Arial MT"/>
              </a:rPr>
              <a:t>	</a:t>
            </a:r>
            <a:r>
              <a:rPr sz="1800" spc="-25" dirty="0">
                <a:latin typeface="Arial MT"/>
                <a:cs typeface="Arial MT"/>
              </a:rPr>
              <a:t>d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5" dirty="0">
                <a:latin typeface="Arial MT"/>
                <a:cs typeface="Arial MT"/>
              </a:rPr>
              <a:t>l</a:t>
            </a:r>
            <a:r>
              <a:rPr sz="1800" dirty="0">
                <a:latin typeface="Arial MT"/>
                <a:cs typeface="Arial MT"/>
              </a:rPr>
              <a:t>	</a:t>
            </a:r>
            <a:r>
              <a:rPr sz="1800" spc="-25" dirty="0">
                <a:latin typeface="Arial MT"/>
                <a:cs typeface="Arial MT"/>
              </a:rPr>
              <a:t>p</a:t>
            </a:r>
            <a:r>
              <a:rPr sz="1800" spc="-5" dirty="0">
                <a:latin typeface="Arial MT"/>
                <a:cs typeface="Arial MT"/>
              </a:rPr>
              <a:t>r</a:t>
            </a:r>
            <a:r>
              <a:rPr sz="1800" spc="-25" dirty="0">
                <a:latin typeface="Arial MT"/>
                <a:cs typeface="Arial MT"/>
              </a:rPr>
              <a:t>o</a:t>
            </a:r>
            <a:r>
              <a:rPr sz="1800" dirty="0">
                <a:latin typeface="Arial MT"/>
                <a:cs typeface="Arial MT"/>
              </a:rPr>
              <a:t>g</a:t>
            </a:r>
            <a:r>
              <a:rPr sz="1800" spc="-25" dirty="0">
                <a:latin typeface="Arial MT"/>
                <a:cs typeface="Arial MT"/>
              </a:rPr>
              <a:t>e</a:t>
            </a:r>
            <a:r>
              <a:rPr sz="1800" dirty="0">
                <a:latin typeface="Arial MT"/>
                <a:cs typeface="Arial MT"/>
              </a:rPr>
              <a:t>t</a:t>
            </a:r>
            <a:r>
              <a:rPr sz="1800" spc="-20" dirty="0">
                <a:latin typeface="Arial MT"/>
                <a:cs typeface="Arial MT"/>
              </a:rPr>
              <a:t>t</a:t>
            </a:r>
            <a:r>
              <a:rPr sz="1800" spc="-5" dirty="0">
                <a:latin typeface="Arial MT"/>
                <a:cs typeface="Arial MT"/>
              </a:rPr>
              <a:t>o</a:t>
            </a:r>
            <a:r>
              <a:rPr sz="1800" dirty="0">
                <a:latin typeface="Arial MT"/>
                <a:cs typeface="Arial MT"/>
              </a:rPr>
              <a:t>	</a:t>
            </a:r>
            <a:r>
              <a:rPr sz="1800" spc="5" dirty="0">
                <a:latin typeface="Arial MT"/>
                <a:cs typeface="Arial MT"/>
              </a:rPr>
              <a:t>"</a:t>
            </a:r>
            <a:r>
              <a:rPr sz="1800" spc="-5" dirty="0">
                <a:latin typeface="Arial MT"/>
                <a:cs typeface="Arial MT"/>
              </a:rPr>
              <a:t>N</a:t>
            </a:r>
            <a:r>
              <a:rPr sz="1800" spc="-25" dirty="0">
                <a:latin typeface="Arial MT"/>
                <a:cs typeface="Arial MT"/>
              </a:rPr>
              <a:t>a</a:t>
            </a:r>
            <a:r>
              <a:rPr sz="1800" dirty="0">
                <a:latin typeface="Arial MT"/>
                <a:cs typeface="Arial MT"/>
              </a:rPr>
              <a:t>p</a:t>
            </a:r>
            <a:r>
              <a:rPr sz="1800" spc="-25" dirty="0">
                <a:latin typeface="Arial MT"/>
                <a:cs typeface="Arial MT"/>
              </a:rPr>
              <a:t>o</a:t>
            </a:r>
            <a:r>
              <a:rPr sz="1800" dirty="0">
                <a:latin typeface="Arial MT"/>
                <a:cs typeface="Arial MT"/>
              </a:rPr>
              <a:t>l</a:t>
            </a:r>
            <a:r>
              <a:rPr sz="1800" spc="-5" dirty="0">
                <a:latin typeface="Arial MT"/>
                <a:cs typeface="Arial MT"/>
              </a:rPr>
              <a:t>i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54543" y="2153539"/>
            <a:ext cx="493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Ci</a:t>
            </a:r>
            <a:r>
              <a:rPr sz="1800" spc="-25" dirty="0">
                <a:latin typeface="Arial MT"/>
                <a:cs typeface="Arial MT"/>
              </a:rPr>
              <a:t>t</a:t>
            </a:r>
            <a:r>
              <a:rPr sz="1800" dirty="0">
                <a:latin typeface="Arial MT"/>
                <a:cs typeface="Arial MT"/>
              </a:rPr>
              <a:t>tà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1130" y="2427808"/>
            <a:ext cx="6927850" cy="1953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 MT"/>
                <a:cs typeface="Arial MT"/>
              </a:rPr>
              <a:t>Giovane: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giovani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costruiscono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futuro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della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Città",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realizzato 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nell'ambito </a:t>
            </a:r>
            <a:r>
              <a:rPr sz="1800" spc="-10" dirty="0">
                <a:latin typeface="Arial MT"/>
                <a:cs typeface="Arial MT"/>
              </a:rPr>
              <a:t>dei </a:t>
            </a:r>
            <a:r>
              <a:rPr sz="1800" spc="-15" dirty="0">
                <a:latin typeface="Arial MT"/>
                <a:cs typeface="Arial MT"/>
              </a:rPr>
              <a:t>Piani </a:t>
            </a:r>
            <a:r>
              <a:rPr sz="1800" spc="-10" dirty="0">
                <a:latin typeface="Arial MT"/>
                <a:cs typeface="Arial MT"/>
              </a:rPr>
              <a:t>Locali Giovani-città Metropolitane, promossi </a:t>
            </a:r>
            <a:r>
              <a:rPr sz="1800" spc="-5" dirty="0">
                <a:latin typeface="Arial MT"/>
                <a:cs typeface="Arial MT"/>
              </a:rPr>
              <a:t>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sostenuti </a:t>
            </a:r>
            <a:r>
              <a:rPr sz="1800" spc="-10" dirty="0">
                <a:latin typeface="Arial MT"/>
                <a:cs typeface="Arial MT"/>
              </a:rPr>
              <a:t>dal Dipartimento </a:t>
            </a:r>
            <a:r>
              <a:rPr sz="1800" spc="-15" dirty="0">
                <a:latin typeface="Arial MT"/>
                <a:cs typeface="Arial MT"/>
              </a:rPr>
              <a:t>della Gioventù- </a:t>
            </a:r>
            <a:r>
              <a:rPr sz="1800" spc="-10" dirty="0">
                <a:latin typeface="Arial MT"/>
                <a:cs typeface="Arial MT"/>
              </a:rPr>
              <a:t>Presidenza del Consiglio 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dei</a:t>
            </a:r>
            <a:r>
              <a:rPr sz="1800" spc="-8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Ministri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dall'ANCI</a:t>
            </a:r>
            <a:r>
              <a:rPr sz="1800" spc="-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-</a:t>
            </a:r>
            <a:r>
              <a:rPr sz="1800" spc="-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Associazione</a:t>
            </a:r>
            <a:r>
              <a:rPr sz="1800" spc="-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Nazionale</a:t>
            </a:r>
            <a:r>
              <a:rPr sz="1800" spc="-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Comuni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Italiani.</a:t>
            </a:r>
            <a:endParaRPr sz="1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 dirty="0">
              <a:latin typeface="Arial MT"/>
              <a:cs typeface="Arial MT"/>
            </a:endParaRPr>
          </a:p>
          <a:p>
            <a:pPr marL="12700" algn="just">
              <a:lnSpc>
                <a:spcPct val="100000"/>
              </a:lnSpc>
            </a:pPr>
            <a:r>
              <a:rPr sz="1800" spc="-10" dirty="0">
                <a:latin typeface="Arial MT"/>
                <a:cs typeface="Arial MT"/>
              </a:rPr>
              <a:t>Associazione</a:t>
            </a:r>
            <a:r>
              <a:rPr sz="1800" spc="65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Ken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spc="-10" dirty="0">
                <a:latin typeface="Arial MT"/>
                <a:cs typeface="Arial MT"/>
              </a:rPr>
              <a:t>ed</a:t>
            </a:r>
            <a:r>
              <a:rPr sz="1800" spc="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il</a:t>
            </a:r>
            <a:r>
              <a:rPr sz="1800" spc="3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Comune</a:t>
            </a:r>
            <a:r>
              <a:rPr sz="1800" spc="3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di</a:t>
            </a:r>
            <a:r>
              <a:rPr sz="1800" spc="3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Napoli</a:t>
            </a:r>
            <a:r>
              <a:rPr sz="1800" spc="4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(Assessorato</a:t>
            </a:r>
            <a:r>
              <a:rPr sz="1800" spc="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ai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Giovani)</a:t>
            </a:r>
            <a:endParaRPr sz="1800" dirty="0">
              <a:latin typeface="Arial MT"/>
              <a:cs typeface="Arial MT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Arial MT"/>
                <a:cs typeface="Arial MT"/>
              </a:rPr>
              <a:t>con</a:t>
            </a:r>
            <a:r>
              <a:rPr sz="1800" spc="-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il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Dipartimento</a:t>
            </a:r>
            <a:r>
              <a:rPr sz="1800" spc="-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della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Gioventù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</a:t>
            </a:r>
            <a:r>
              <a:rPr sz="1800" spc="35" dirty="0">
                <a:latin typeface="Arial MT"/>
                <a:cs typeface="Arial MT"/>
              </a:rPr>
              <a:t> </a:t>
            </a:r>
            <a:r>
              <a:rPr sz="1800" spc="-30" dirty="0">
                <a:latin typeface="Arial MT"/>
                <a:cs typeface="Arial MT"/>
              </a:rPr>
              <a:t>l'</a:t>
            </a:r>
            <a:r>
              <a:rPr sz="1800" b="1" spc="-30" dirty="0">
                <a:latin typeface="Arial"/>
                <a:cs typeface="Arial"/>
              </a:rPr>
              <a:t>ANCI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4241" y="0"/>
            <a:ext cx="6338316" cy="1787778"/>
          </a:xfrm>
          <a:prstGeom prst="rect">
            <a:avLst/>
          </a:prstGeom>
        </p:spPr>
      </p:pic>
      <p:sp>
        <p:nvSpPr>
          <p:cNvPr id="6" name="object 11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7" name="Immagine 6" descr="cuore-arcobaleno-fondo-trasparen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5410200"/>
            <a:ext cx="1519309" cy="1447800"/>
          </a:xfrm>
          <a:prstGeom prst="rect">
            <a:avLst/>
          </a:prstGeom>
        </p:spPr>
      </p:pic>
      <p:pic>
        <p:nvPicPr>
          <p:cNvPr id="8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74000" y="4221224"/>
            <a:ext cx="1270000" cy="263677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9600" y="1752600"/>
            <a:ext cx="8382000" cy="2381421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890"/>
              </a:spcBef>
              <a:buChar char="•"/>
              <a:tabLst>
                <a:tab pos="356870" algn="l"/>
                <a:tab pos="357505" algn="l"/>
              </a:tabLst>
            </a:pPr>
            <a:r>
              <a:rPr lang="it-IT" sz="2800" spc="-5" dirty="0" smtClean="0">
                <a:cs typeface="Arial MT"/>
              </a:rPr>
              <a:t>Accoglienza e Casa Rifugio</a:t>
            </a:r>
            <a:endParaRPr sz="2800" dirty="0"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715"/>
              </a:spcBef>
              <a:buChar char="–"/>
              <a:tabLst>
                <a:tab pos="756920" algn="l"/>
              </a:tabLst>
            </a:pPr>
            <a:r>
              <a:rPr sz="2400" spc="-75" dirty="0" smtClean="0">
                <a:cs typeface="Arial MT"/>
              </a:rPr>
              <a:t> </a:t>
            </a:r>
            <a:r>
              <a:rPr sz="2400" spc="5" dirty="0">
                <a:cs typeface="Arial MT"/>
              </a:rPr>
              <a:t>Questa</a:t>
            </a:r>
            <a:r>
              <a:rPr sz="2400" spc="-85" dirty="0">
                <a:cs typeface="Arial MT"/>
              </a:rPr>
              <a:t> </a:t>
            </a:r>
            <a:r>
              <a:rPr sz="2400" spc="5" dirty="0">
                <a:cs typeface="Arial MT"/>
              </a:rPr>
              <a:t>casa</a:t>
            </a:r>
            <a:r>
              <a:rPr sz="2400" spc="-40" dirty="0">
                <a:cs typeface="Arial MT"/>
              </a:rPr>
              <a:t> </a:t>
            </a:r>
            <a:r>
              <a:rPr sz="2400" spc="5" dirty="0">
                <a:cs typeface="Arial MT"/>
              </a:rPr>
              <a:t>non è</a:t>
            </a:r>
            <a:r>
              <a:rPr sz="2400" spc="-25" dirty="0">
                <a:cs typeface="Arial MT"/>
              </a:rPr>
              <a:t> </a:t>
            </a:r>
            <a:r>
              <a:rPr sz="2400" spc="5" dirty="0">
                <a:cs typeface="Arial MT"/>
              </a:rPr>
              <a:t>un </a:t>
            </a:r>
            <a:r>
              <a:rPr lang="it-IT" sz="2400" spc="5" dirty="0" smtClean="0">
                <a:cs typeface="Arial MT"/>
              </a:rPr>
              <a:t>A</a:t>
            </a:r>
            <a:r>
              <a:rPr sz="2400" dirty="0" err="1" smtClean="0">
                <a:cs typeface="Arial MT"/>
              </a:rPr>
              <a:t>lbergo</a:t>
            </a:r>
            <a:endParaRPr lang="it-IT" sz="2400" dirty="0" smtClean="0"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715"/>
              </a:spcBef>
              <a:buChar char="–"/>
              <a:tabLst>
                <a:tab pos="756920" algn="l"/>
              </a:tabLst>
            </a:pPr>
            <a:r>
              <a:rPr lang="it-IT" sz="2400" dirty="0" smtClean="0">
                <a:cs typeface="Arial MT"/>
              </a:rPr>
              <a:t>Rainbow Center Napoli  Sportello “a Silvia Ruotolo”</a:t>
            </a:r>
            <a:endParaRPr sz="2400" dirty="0"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700"/>
              </a:spcBef>
              <a:buChar char="–"/>
              <a:tabLst>
                <a:tab pos="756920" algn="l"/>
              </a:tabLst>
            </a:pPr>
            <a:r>
              <a:rPr lang="it-IT" sz="2400" dirty="0" smtClean="0">
                <a:cs typeface="Arial MT"/>
              </a:rPr>
              <a:t>Rainbow Center Napoli  </a:t>
            </a:r>
            <a:r>
              <a:rPr sz="2400" dirty="0" err="1" smtClean="0">
                <a:cs typeface="Arial MT"/>
              </a:rPr>
              <a:t>Sportello</a:t>
            </a:r>
            <a:r>
              <a:rPr sz="2400" spc="-90" dirty="0" smtClean="0">
                <a:cs typeface="Arial MT"/>
              </a:rPr>
              <a:t> </a:t>
            </a:r>
            <a:r>
              <a:rPr lang="it-IT" sz="2400" dirty="0" smtClean="0">
                <a:cs typeface="Arial MT"/>
              </a:rPr>
              <a:t>“ Nuovi </a:t>
            </a:r>
            <a:r>
              <a:rPr sz="2400" dirty="0" smtClean="0">
                <a:cs typeface="Arial MT"/>
              </a:rPr>
              <a:t>Diritti</a:t>
            </a:r>
            <a:r>
              <a:rPr lang="it-IT" sz="2400" dirty="0" smtClean="0">
                <a:cs typeface="Arial MT"/>
              </a:rPr>
              <a:t>“</a:t>
            </a:r>
          </a:p>
          <a:p>
            <a:pPr marL="756285" lvl="1" indent="-287020">
              <a:lnSpc>
                <a:spcPct val="100000"/>
              </a:lnSpc>
              <a:spcBef>
                <a:spcPts val="700"/>
              </a:spcBef>
              <a:buChar char="–"/>
              <a:tabLst>
                <a:tab pos="756920" algn="l"/>
              </a:tabLst>
            </a:pPr>
            <a:r>
              <a:rPr lang="it-IT" sz="2400" dirty="0" smtClean="0">
                <a:cs typeface="Arial MT"/>
              </a:rPr>
              <a:t>Servizio Civile </a:t>
            </a:r>
            <a:r>
              <a:rPr lang="it-IT" sz="2400" dirty="0" smtClean="0">
                <a:cs typeface="Arial MT"/>
              </a:rPr>
              <a:t>Universale </a:t>
            </a:r>
            <a:endParaRPr sz="2400" dirty="0">
              <a:cs typeface="Arial MT"/>
            </a:endParaRPr>
          </a:p>
        </p:txBody>
      </p:sp>
      <p:sp>
        <p:nvSpPr>
          <p:cNvPr id="5" name="Pentagono 4"/>
          <p:cNvSpPr/>
          <p:nvPr/>
        </p:nvSpPr>
        <p:spPr>
          <a:xfrm>
            <a:off x="0" y="5334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Area Welfare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object 11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7" name="Immagine 6" descr="cuore-arcobaleno-fondo-trasparen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5410200"/>
            <a:ext cx="1519309" cy="1447800"/>
          </a:xfrm>
          <a:prstGeom prst="rect">
            <a:avLst/>
          </a:prstGeom>
        </p:spPr>
      </p:pic>
      <p:pic>
        <p:nvPicPr>
          <p:cNvPr id="8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08925" y="4292598"/>
            <a:ext cx="1234948" cy="25653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24200" y="838200"/>
            <a:ext cx="5361024" cy="35907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6350" indent="-344805" algn="just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rial MT"/>
                <a:cs typeface="Arial MT"/>
              </a:rPr>
              <a:t>Il </a:t>
            </a:r>
            <a:r>
              <a:rPr sz="1000" spc="-5" dirty="0">
                <a:latin typeface="Arial MT"/>
                <a:cs typeface="Arial MT"/>
              </a:rPr>
              <a:t>Rainbow </a:t>
            </a:r>
            <a:r>
              <a:rPr sz="1000" spc="-10" dirty="0">
                <a:latin typeface="Arial MT"/>
                <a:cs typeface="Arial MT"/>
              </a:rPr>
              <a:t>Center Napoli </a:t>
            </a:r>
            <a:r>
              <a:rPr sz="1000" spc="-15" dirty="0">
                <a:latin typeface="Arial MT"/>
                <a:cs typeface="Arial MT"/>
              </a:rPr>
              <a:t>(Centro </a:t>
            </a:r>
            <a:r>
              <a:rPr sz="1000" spc="-10" dirty="0">
                <a:latin typeface="Arial MT"/>
                <a:cs typeface="Arial MT"/>
              </a:rPr>
              <a:t>Arcobaleno </a:t>
            </a:r>
            <a:r>
              <a:rPr sz="1000" spc="5" dirty="0">
                <a:latin typeface="Arial MT"/>
                <a:cs typeface="Arial MT"/>
              </a:rPr>
              <a:t>di </a:t>
            </a:r>
            <a:r>
              <a:rPr sz="1000" spc="-10" dirty="0">
                <a:latin typeface="Arial MT"/>
                <a:cs typeface="Arial MT"/>
              </a:rPr>
              <a:t>Napoli) </a:t>
            </a:r>
            <a:r>
              <a:rPr sz="1000" dirty="0">
                <a:latin typeface="Arial MT"/>
                <a:cs typeface="Arial MT"/>
              </a:rPr>
              <a:t>è </a:t>
            </a:r>
            <a:r>
              <a:rPr sz="1000" spc="5" dirty="0">
                <a:latin typeface="Arial MT"/>
                <a:cs typeface="Arial MT"/>
              </a:rPr>
              <a:t>un </a:t>
            </a:r>
            <a:r>
              <a:rPr sz="1000" spc="-10" dirty="0">
                <a:latin typeface="Arial MT"/>
                <a:cs typeface="Arial MT"/>
              </a:rPr>
              <a:t>sistema </a:t>
            </a:r>
            <a:r>
              <a:rPr sz="1000" spc="5" dirty="0">
                <a:latin typeface="Arial MT"/>
                <a:cs typeface="Arial MT"/>
              </a:rPr>
              <a:t>di </a:t>
            </a:r>
            <a:r>
              <a:rPr sz="1000" spc="-5" dirty="0">
                <a:latin typeface="Arial MT"/>
                <a:cs typeface="Arial MT"/>
              </a:rPr>
              <a:t>servizi per le </a:t>
            </a:r>
            <a:r>
              <a:rPr sz="1000" spc="-10" dirty="0">
                <a:latin typeface="Arial MT"/>
                <a:cs typeface="Arial MT"/>
              </a:rPr>
              <a:t>persone </a:t>
            </a:r>
            <a:r>
              <a:rPr sz="1000" dirty="0">
                <a:latin typeface="Arial MT"/>
                <a:cs typeface="Arial MT"/>
              </a:rPr>
              <a:t>LGBT + </a:t>
            </a:r>
            <a:r>
              <a:rPr sz="1000" spc="-5" dirty="0">
                <a:latin typeface="Arial MT"/>
                <a:cs typeface="Arial MT"/>
              </a:rPr>
              <a:t>della </a:t>
            </a:r>
            <a:r>
              <a:rPr sz="1000" spc="-10" dirty="0">
                <a:latin typeface="Arial MT"/>
                <a:cs typeface="Arial MT"/>
              </a:rPr>
              <a:t>regione Campania</a:t>
            </a:r>
            <a:r>
              <a:rPr sz="1000" spc="285" dirty="0">
                <a:latin typeface="Arial MT"/>
                <a:cs typeface="Arial MT"/>
              </a:rPr>
              <a:t> </a:t>
            </a:r>
            <a:r>
              <a:rPr sz="1000" spc="-5" dirty="0" err="1" smtClean="0">
                <a:latin typeface="Arial MT"/>
                <a:cs typeface="Arial MT"/>
              </a:rPr>
              <a:t>che</a:t>
            </a:r>
            <a:r>
              <a:rPr sz="1000" spc="-5" dirty="0" smtClean="0">
                <a:latin typeface="Arial MT"/>
                <a:cs typeface="Arial MT"/>
              </a:rPr>
              <a:t> </a:t>
            </a:r>
            <a:r>
              <a:rPr sz="1000" dirty="0" smtClean="0">
                <a:latin typeface="Arial MT"/>
                <a:cs typeface="Arial MT"/>
              </a:rPr>
              <a:t> è</a:t>
            </a:r>
            <a:r>
              <a:rPr sz="1000" spc="-35" dirty="0" smtClean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operativo</a:t>
            </a:r>
            <a:r>
              <a:rPr sz="1000" spc="-95" dirty="0">
                <a:latin typeface="Arial MT"/>
                <a:cs typeface="Arial MT"/>
              </a:rPr>
              <a:t> </a:t>
            </a:r>
            <a:r>
              <a:rPr sz="1000" spc="-5" dirty="0">
                <a:latin typeface="Arial MT"/>
                <a:cs typeface="Arial MT"/>
              </a:rPr>
              <a:t>nella</a:t>
            </a:r>
            <a:r>
              <a:rPr sz="1000" spc="-30" dirty="0">
                <a:latin typeface="Arial MT"/>
                <a:cs typeface="Arial MT"/>
              </a:rPr>
              <a:t> </a:t>
            </a:r>
            <a:r>
              <a:rPr sz="1000" spc="-5" dirty="0">
                <a:latin typeface="Arial MT"/>
                <a:cs typeface="Arial MT"/>
              </a:rPr>
              <a:t>città</a:t>
            </a:r>
            <a:r>
              <a:rPr sz="1000" spc="-30" dirty="0">
                <a:latin typeface="Arial MT"/>
                <a:cs typeface="Arial MT"/>
              </a:rPr>
              <a:t> </a:t>
            </a:r>
            <a:r>
              <a:rPr sz="1000" spc="5" dirty="0">
                <a:latin typeface="Arial MT"/>
                <a:cs typeface="Arial MT"/>
              </a:rPr>
              <a:t>di</a:t>
            </a:r>
            <a:r>
              <a:rPr sz="1000" spc="-25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Napoli</a:t>
            </a:r>
            <a:r>
              <a:rPr sz="1000" spc="-40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,</a:t>
            </a:r>
            <a:r>
              <a:rPr sz="1000" spc="-10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nato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5" dirty="0">
                <a:latin typeface="Arial MT"/>
                <a:cs typeface="Arial MT"/>
              </a:rPr>
              <a:t>dal</a:t>
            </a:r>
            <a:r>
              <a:rPr sz="1000" spc="-45" dirty="0">
                <a:latin typeface="Arial MT"/>
                <a:cs typeface="Arial MT"/>
              </a:rPr>
              <a:t> </a:t>
            </a:r>
            <a:r>
              <a:rPr sz="1000" spc="-5" dirty="0">
                <a:latin typeface="Arial MT"/>
                <a:cs typeface="Arial MT"/>
              </a:rPr>
              <a:t>cofinanziamento</a:t>
            </a:r>
            <a:r>
              <a:rPr sz="1000" spc="-114" dirty="0">
                <a:latin typeface="Arial MT"/>
                <a:cs typeface="Arial MT"/>
              </a:rPr>
              <a:t> </a:t>
            </a:r>
            <a:r>
              <a:rPr sz="1000" spc="5" dirty="0">
                <a:latin typeface="Arial MT"/>
                <a:cs typeface="Arial MT"/>
              </a:rPr>
              <a:t>PAC</a:t>
            </a:r>
            <a:r>
              <a:rPr sz="1000" spc="-25" dirty="0">
                <a:latin typeface="Arial MT"/>
                <a:cs typeface="Arial MT"/>
              </a:rPr>
              <a:t> </a:t>
            </a:r>
            <a:r>
              <a:rPr sz="1000" spc="5" dirty="0">
                <a:latin typeface="Arial MT"/>
                <a:cs typeface="Arial MT"/>
              </a:rPr>
              <a:t>nel</a:t>
            </a:r>
            <a:r>
              <a:rPr sz="1000" spc="-95" dirty="0">
                <a:latin typeface="Arial MT"/>
                <a:cs typeface="Arial MT"/>
              </a:rPr>
              <a:t> </a:t>
            </a:r>
            <a:r>
              <a:rPr sz="1000" spc="10" dirty="0">
                <a:latin typeface="Arial MT"/>
                <a:cs typeface="Arial MT"/>
              </a:rPr>
              <a:t>2018</a:t>
            </a:r>
            <a:endParaRPr sz="1000" dirty="0">
              <a:latin typeface="Arial MT"/>
              <a:cs typeface="Arial MT"/>
            </a:endParaRPr>
          </a:p>
          <a:p>
            <a:pPr marL="12700" algn="just">
              <a:lnSpc>
                <a:spcPct val="100000"/>
              </a:lnSpc>
              <a:spcBef>
                <a:spcPts val="295"/>
              </a:spcBef>
            </a:pPr>
            <a:r>
              <a:rPr sz="1000" spc="-5" dirty="0">
                <a:latin typeface="Arial MT"/>
                <a:cs typeface="Arial MT"/>
              </a:rPr>
              <a:t>Nella</a:t>
            </a:r>
            <a:r>
              <a:rPr sz="1000" spc="-75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sistema</a:t>
            </a:r>
            <a:r>
              <a:rPr sz="1000" spc="-5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welfare</a:t>
            </a:r>
            <a:r>
              <a:rPr sz="1000" spc="-95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sotto</a:t>
            </a:r>
            <a:r>
              <a:rPr sz="1000" spc="-20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l’etichetta</a:t>
            </a:r>
            <a:r>
              <a:rPr sz="1000" spc="-125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Rainbow</a:t>
            </a:r>
            <a:r>
              <a:rPr sz="1000" spc="-70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Center</a:t>
            </a:r>
            <a:r>
              <a:rPr sz="1000" spc="-70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Napoli,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5" dirty="0">
                <a:latin typeface="Arial MT"/>
                <a:cs typeface="Arial MT"/>
              </a:rPr>
              <a:t>sono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attivi</a:t>
            </a:r>
            <a:r>
              <a:rPr sz="1000" spc="-70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diversi</a:t>
            </a:r>
            <a:r>
              <a:rPr sz="1000" spc="-5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progetti</a:t>
            </a:r>
            <a:r>
              <a:rPr sz="1000" spc="-70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, </a:t>
            </a:r>
            <a:r>
              <a:rPr sz="1000" spc="-5" dirty="0">
                <a:latin typeface="Arial MT"/>
                <a:cs typeface="Arial MT"/>
              </a:rPr>
              <a:t>in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dirty="0" err="1" smtClean="0">
                <a:latin typeface="Arial MT"/>
                <a:cs typeface="Arial MT"/>
              </a:rPr>
              <a:t>particolare</a:t>
            </a:r>
            <a:r>
              <a:rPr lang="it-IT" sz="1000" dirty="0" smtClean="0">
                <a:latin typeface="Arial MT"/>
                <a:cs typeface="Arial MT"/>
              </a:rPr>
              <a:t>  </a:t>
            </a:r>
            <a:r>
              <a:rPr sz="1000" spc="-10" dirty="0" err="1" smtClean="0">
                <a:latin typeface="Arial MT"/>
                <a:cs typeface="Arial MT"/>
              </a:rPr>
              <a:t>progetto</a:t>
            </a:r>
            <a:r>
              <a:rPr sz="1000" u="heavy" spc="-10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2"/>
              </a:rPr>
              <a:t> </a:t>
            </a:r>
            <a:r>
              <a:rPr lang="it-IT" sz="1000" u="heavy" spc="-10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2"/>
              </a:rPr>
              <a:t>Casa Rifugio per giovani omosessuali e </a:t>
            </a:r>
            <a:r>
              <a:rPr lang="it-IT" sz="1000" u="heavy" spc="-10" dirty="0" err="1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2"/>
              </a:rPr>
              <a:t>transgender</a:t>
            </a:r>
            <a:r>
              <a:rPr lang="it-IT" sz="1000" u="heavy" spc="-10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2"/>
              </a:rPr>
              <a:t> vittime di violenza o persecuzione  “</a:t>
            </a:r>
            <a:r>
              <a:rPr sz="1000" b="1" u="heavy" spc="-15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Quest</a:t>
            </a:r>
            <a:r>
              <a:rPr sz="1000" b="1" u="heavy" spc="-15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</a:rPr>
              <a:t>a </a:t>
            </a:r>
            <a:r>
              <a:rPr sz="1000" b="1" u="heavy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Cas</a:t>
            </a:r>
            <a:r>
              <a:rPr sz="1000" b="1" u="heavy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</a:rPr>
              <a:t>a </a:t>
            </a:r>
            <a:r>
              <a:rPr sz="1000" b="1" u="heavy" spc="-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no</a:t>
            </a:r>
            <a:r>
              <a:rPr sz="1000" b="1" u="heavy" spc="-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</a:rPr>
              <a:t>n </a:t>
            </a:r>
            <a:r>
              <a:rPr sz="1000" b="1" u="heavy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è</a:t>
            </a:r>
            <a:r>
              <a:rPr sz="1000" b="1" u="heavy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</a:rPr>
              <a:t> </a:t>
            </a:r>
            <a:r>
              <a:rPr sz="1000" b="1" u="heavy" spc="-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u</a:t>
            </a:r>
            <a:r>
              <a:rPr sz="1000" b="1" u="heavy" spc="-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</a:rPr>
              <a:t>n </a:t>
            </a:r>
            <a:r>
              <a:rPr sz="1000" b="1" u="heavy" spc="-15" dirty="0" err="1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Albergo</a:t>
            </a:r>
            <a:r>
              <a:rPr lang="it-IT" sz="1000" b="1" u="heavy" spc="-15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</a:rPr>
              <a:t>"</a:t>
            </a:r>
            <a:r>
              <a:rPr sz="1000" spc="-15" dirty="0" smtClean="0">
                <a:latin typeface="Arial MT"/>
                <a:cs typeface="Arial MT"/>
              </a:rPr>
              <a:t>,</a:t>
            </a:r>
            <a:r>
              <a:rPr lang="it-IT" sz="1000" spc="-15" dirty="0" smtClean="0">
                <a:latin typeface="Arial MT"/>
                <a:cs typeface="Arial MT"/>
              </a:rPr>
              <a:t> realizzato dal partenariato di i Ken ONLUS e l’associazione </a:t>
            </a:r>
            <a:r>
              <a:rPr lang="it-IT" sz="1000" spc="-15" dirty="0" err="1" smtClean="0">
                <a:latin typeface="Arial MT"/>
                <a:cs typeface="Arial MT"/>
              </a:rPr>
              <a:t>C.O.R.A.</a:t>
            </a:r>
            <a:r>
              <a:rPr lang="it-IT" sz="1000" spc="-15" dirty="0" smtClean="0">
                <a:latin typeface="Arial MT"/>
                <a:cs typeface="Arial MT"/>
              </a:rPr>
              <a:t> ONLUS e che è in continuità de</a:t>
            </a:r>
            <a:r>
              <a:rPr sz="1000" spc="-5" dirty="0" smtClean="0">
                <a:latin typeface="Arial MT"/>
                <a:cs typeface="Arial MT"/>
              </a:rPr>
              <a:t>l </a:t>
            </a:r>
            <a:r>
              <a:rPr sz="1000" spc="-10" dirty="0">
                <a:latin typeface="Arial MT"/>
                <a:cs typeface="Arial MT"/>
              </a:rPr>
              <a:t>progetto </a:t>
            </a:r>
            <a:r>
              <a:rPr sz="1000" spc="-15" dirty="0">
                <a:latin typeface="Arial MT"/>
                <a:cs typeface="Arial MT"/>
              </a:rPr>
              <a:t>co </a:t>
            </a:r>
            <a:r>
              <a:rPr sz="1000" spc="-10" dirty="0">
                <a:latin typeface="Arial MT"/>
                <a:cs typeface="Arial MT"/>
              </a:rPr>
              <a:t>finanziato da </a:t>
            </a:r>
            <a:r>
              <a:rPr sz="1000" dirty="0">
                <a:latin typeface="Arial MT"/>
                <a:cs typeface="Arial MT"/>
              </a:rPr>
              <a:t>i </a:t>
            </a:r>
            <a:r>
              <a:rPr sz="1000" spc="-10" dirty="0">
                <a:latin typeface="Arial MT"/>
                <a:cs typeface="Arial MT"/>
              </a:rPr>
              <a:t>Ken </a:t>
            </a:r>
            <a:r>
              <a:rPr sz="1000" spc="-5" dirty="0">
                <a:latin typeface="Arial MT"/>
                <a:cs typeface="Arial MT"/>
              </a:rPr>
              <a:t>APS ONLUS con Coop. </a:t>
            </a:r>
            <a:r>
              <a:rPr sz="1000" spc="-15" dirty="0">
                <a:latin typeface="Arial MT"/>
                <a:cs typeface="Arial MT"/>
              </a:rPr>
              <a:t>FlyUp </a:t>
            </a:r>
            <a:r>
              <a:rPr sz="1000" spc="-5" dirty="0">
                <a:latin typeface="Arial MT"/>
                <a:cs typeface="Arial MT"/>
              </a:rPr>
              <a:t>Scarl </a:t>
            </a:r>
            <a:r>
              <a:rPr sz="1000" spc="-15" dirty="0">
                <a:latin typeface="Arial MT"/>
                <a:cs typeface="Arial MT"/>
              </a:rPr>
              <a:t>ed </a:t>
            </a:r>
            <a:r>
              <a:rPr sz="1000" spc="-10" dirty="0">
                <a:latin typeface="Arial MT"/>
                <a:cs typeface="Arial MT"/>
              </a:rPr>
              <a:t> </a:t>
            </a:r>
            <a:r>
              <a:rPr sz="1000" spc="-5" dirty="0">
                <a:latin typeface="Arial MT"/>
                <a:cs typeface="Arial MT"/>
              </a:rPr>
              <a:t>Associazione </a:t>
            </a:r>
            <a:r>
              <a:rPr sz="1000" spc="-10" dirty="0">
                <a:latin typeface="Arial MT"/>
                <a:cs typeface="Arial MT"/>
              </a:rPr>
              <a:t>RESET </a:t>
            </a:r>
            <a:r>
              <a:rPr sz="1000" dirty="0">
                <a:latin typeface="Arial MT"/>
                <a:cs typeface="Arial MT"/>
              </a:rPr>
              <a:t>e </a:t>
            </a:r>
            <a:r>
              <a:rPr sz="1000" spc="-5" dirty="0">
                <a:latin typeface="Arial MT"/>
                <a:cs typeface="Arial MT"/>
              </a:rPr>
              <a:t>dalla </a:t>
            </a:r>
            <a:r>
              <a:rPr sz="1000" spc="-10" dirty="0">
                <a:latin typeface="Arial MT"/>
                <a:cs typeface="Arial MT"/>
              </a:rPr>
              <a:t>Presidenza </a:t>
            </a:r>
            <a:r>
              <a:rPr sz="1000" spc="-5" dirty="0">
                <a:latin typeface="Arial MT"/>
                <a:cs typeface="Arial MT"/>
              </a:rPr>
              <a:t>del </a:t>
            </a:r>
            <a:r>
              <a:rPr sz="1000" spc="-10" dirty="0">
                <a:latin typeface="Arial MT"/>
                <a:cs typeface="Arial MT"/>
              </a:rPr>
              <a:t>Consiglio </a:t>
            </a:r>
            <a:r>
              <a:rPr sz="1000" spc="-5" dirty="0">
                <a:latin typeface="Arial MT"/>
                <a:cs typeface="Arial MT"/>
              </a:rPr>
              <a:t>dei </a:t>
            </a:r>
            <a:r>
              <a:rPr sz="1000" spc="-10" dirty="0">
                <a:latin typeface="Arial MT"/>
                <a:cs typeface="Arial MT"/>
              </a:rPr>
              <a:t>Ministri, Dipartimento </a:t>
            </a:r>
            <a:r>
              <a:rPr sz="1000" spc="-5" dirty="0">
                <a:latin typeface="Arial MT"/>
                <a:cs typeface="Arial MT"/>
              </a:rPr>
              <a:t>della Gioventù </a:t>
            </a:r>
            <a:r>
              <a:rPr sz="1000" dirty="0">
                <a:latin typeface="Arial MT"/>
                <a:cs typeface="Arial MT"/>
              </a:rPr>
              <a:t>e </a:t>
            </a:r>
            <a:r>
              <a:rPr sz="1000" spc="-5" dirty="0">
                <a:latin typeface="Arial MT"/>
                <a:cs typeface="Arial MT"/>
              </a:rPr>
              <a:t>della </a:t>
            </a:r>
            <a:r>
              <a:rPr sz="1000" spc="-10" dirty="0">
                <a:latin typeface="Arial MT"/>
                <a:cs typeface="Arial MT"/>
              </a:rPr>
              <a:t>Protezione Civile </a:t>
            </a:r>
            <a:r>
              <a:rPr sz="1000" spc="-5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nazional</a:t>
            </a:r>
            <a:r>
              <a:rPr sz="1000" b="1" dirty="0">
                <a:latin typeface="Arial"/>
                <a:cs typeface="Arial"/>
              </a:rPr>
              <a:t>e</a:t>
            </a:r>
            <a:r>
              <a:rPr sz="1000" b="1" spc="-105" dirty="0">
                <a:latin typeface="Arial"/>
                <a:cs typeface="Arial"/>
              </a:rPr>
              <a:t> </a:t>
            </a:r>
            <a:r>
              <a:rPr lang="it-IT" sz="1000" b="1" spc="-105" dirty="0" smtClean="0">
                <a:latin typeface="Arial"/>
                <a:cs typeface="Arial"/>
              </a:rPr>
              <a:t>a</a:t>
            </a:r>
            <a:r>
              <a:rPr sz="1000" b="1" spc="5" dirty="0" smtClean="0">
                <a:latin typeface="Arial"/>
                <a:cs typeface="Arial"/>
              </a:rPr>
              <a:t>d</a:t>
            </a:r>
            <a:r>
              <a:rPr sz="1000" b="1" spc="-25" dirty="0" smtClean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oggi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realizzato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dall’associazione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</a:t>
            </a:r>
            <a:r>
              <a:rPr sz="1000" b="1" spc="-135" dirty="0">
                <a:latin typeface="Arial"/>
                <a:cs typeface="Arial"/>
              </a:rPr>
              <a:t> </a:t>
            </a:r>
            <a:r>
              <a:rPr sz="1000" b="1" dirty="0" smtClean="0">
                <a:latin typeface="Arial"/>
                <a:cs typeface="Arial"/>
              </a:rPr>
              <a:t>Ken</a:t>
            </a:r>
            <a:r>
              <a:rPr lang="it-IT" sz="1000" b="1" dirty="0" smtClean="0">
                <a:latin typeface="Arial"/>
                <a:cs typeface="Arial"/>
              </a:rPr>
              <a:t> e concluso nel 2018 e mai interrotto.</a:t>
            </a:r>
          </a:p>
          <a:p>
            <a:pPr marL="12700" algn="just">
              <a:lnSpc>
                <a:spcPct val="100000"/>
              </a:lnSpc>
              <a:spcBef>
                <a:spcPts val="295"/>
              </a:spcBef>
            </a:pPr>
            <a:endParaRPr lang="it-IT" sz="1000" b="1" dirty="0" smtClean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295"/>
              </a:spcBef>
            </a:pPr>
            <a:endParaRPr sz="1000" dirty="0">
              <a:latin typeface="Arial"/>
              <a:cs typeface="Arial"/>
            </a:endParaRPr>
          </a:p>
          <a:p>
            <a:pPr marL="353695" marR="5080" indent="-341630" algn="just">
              <a:lnSpc>
                <a:spcPct val="100000"/>
              </a:lnSpc>
              <a:spcBef>
                <a:spcPts val="290"/>
              </a:spcBef>
            </a:pPr>
            <a:r>
              <a:rPr lang="it-IT" sz="1000" dirty="0" smtClean="0">
                <a:latin typeface="Arial MT"/>
                <a:cs typeface="Arial MT"/>
              </a:rPr>
              <a:t>Rainbow Center Napoli  </a:t>
            </a:r>
            <a:r>
              <a:rPr lang="it-IT" sz="1000" dirty="0" smtClean="0">
                <a:latin typeface="Arial MT"/>
                <a:cs typeface="Arial MT"/>
                <a:hlinkClick r:id="rId3"/>
              </a:rPr>
              <a:t>Sportello “Nuovi Diritti” </a:t>
            </a:r>
            <a:r>
              <a:rPr sz="1000" spc="-5" dirty="0" err="1" smtClean="0">
                <a:latin typeface="Arial MT"/>
                <a:cs typeface="Arial MT"/>
              </a:rPr>
              <a:t>fondato</a:t>
            </a:r>
            <a:r>
              <a:rPr sz="1000" spc="-5" dirty="0" smtClean="0">
                <a:latin typeface="Arial MT"/>
                <a:cs typeface="Arial MT"/>
              </a:rPr>
              <a:t> </a:t>
            </a:r>
            <a:r>
              <a:rPr sz="1000" spc="5" dirty="0">
                <a:latin typeface="Arial MT"/>
                <a:cs typeface="Arial MT"/>
              </a:rPr>
              <a:t>nel </a:t>
            </a:r>
            <a:r>
              <a:rPr sz="1000" spc="-5" dirty="0">
                <a:latin typeface="Arial MT"/>
                <a:cs typeface="Arial MT"/>
              </a:rPr>
              <a:t>2007</a:t>
            </a:r>
            <a:r>
              <a:rPr sz="1000" spc="295" dirty="0">
                <a:latin typeface="Arial MT"/>
                <a:cs typeface="Arial MT"/>
              </a:rPr>
              <a:t> </a:t>
            </a:r>
            <a:r>
              <a:rPr sz="1000" spc="-5" dirty="0">
                <a:latin typeface="Arial MT"/>
                <a:cs typeface="Arial MT"/>
              </a:rPr>
              <a:t>con la </a:t>
            </a:r>
            <a:r>
              <a:rPr sz="1000" spc="-10" dirty="0">
                <a:latin typeface="Arial MT"/>
                <a:cs typeface="Arial MT"/>
              </a:rPr>
              <a:t>Camera </a:t>
            </a:r>
            <a:r>
              <a:rPr sz="1000" spc="5" dirty="0">
                <a:latin typeface="Arial MT"/>
                <a:cs typeface="Arial MT"/>
              </a:rPr>
              <a:t>del </a:t>
            </a:r>
            <a:r>
              <a:rPr sz="1000" spc="-5" dirty="0">
                <a:latin typeface="Arial MT"/>
                <a:cs typeface="Arial MT"/>
              </a:rPr>
              <a:t>Lavoro </a:t>
            </a:r>
            <a:r>
              <a:rPr sz="1000" spc="-10" dirty="0">
                <a:latin typeface="Arial MT"/>
                <a:cs typeface="Arial MT"/>
              </a:rPr>
              <a:t>metropolitano</a:t>
            </a:r>
            <a:r>
              <a:rPr sz="1000" spc="285" dirty="0">
                <a:latin typeface="Arial MT"/>
                <a:cs typeface="Arial MT"/>
              </a:rPr>
              <a:t> </a:t>
            </a:r>
            <a:r>
              <a:rPr sz="1000" spc="5" dirty="0">
                <a:latin typeface="Arial MT"/>
                <a:cs typeface="Arial MT"/>
              </a:rPr>
              <a:t>di </a:t>
            </a:r>
            <a:r>
              <a:rPr sz="1000" spc="-10" dirty="0">
                <a:latin typeface="Arial MT"/>
                <a:cs typeface="Arial MT"/>
              </a:rPr>
              <a:t>Napoli </a:t>
            </a:r>
            <a:r>
              <a:rPr sz="1000" spc="10" dirty="0">
                <a:latin typeface="Arial MT"/>
                <a:cs typeface="Arial MT"/>
              </a:rPr>
              <a:t>ed </a:t>
            </a:r>
            <a:r>
              <a:rPr sz="1000" spc="15" dirty="0">
                <a:latin typeface="Arial MT"/>
                <a:cs typeface="Arial MT"/>
              </a:rPr>
              <a:t> </a:t>
            </a:r>
            <a:r>
              <a:rPr sz="1000" spc="-10" dirty="0">
                <a:latin typeface="Arial MT"/>
                <a:cs typeface="Arial MT"/>
              </a:rPr>
              <a:t>attivo ad </a:t>
            </a:r>
            <a:r>
              <a:rPr sz="1000" dirty="0">
                <a:latin typeface="Arial MT"/>
                <a:cs typeface="Arial MT"/>
              </a:rPr>
              <a:t>oggi </a:t>
            </a:r>
            <a:r>
              <a:rPr sz="1000" spc="-15" dirty="0">
                <a:latin typeface="Arial MT"/>
                <a:cs typeface="Arial MT"/>
              </a:rPr>
              <a:t>in </a:t>
            </a:r>
            <a:r>
              <a:rPr sz="1000" spc="-10" dirty="0">
                <a:latin typeface="Arial MT"/>
                <a:cs typeface="Arial MT"/>
              </a:rPr>
              <a:t>Napoli presso </a:t>
            </a:r>
            <a:r>
              <a:rPr sz="1000" spc="-5" dirty="0">
                <a:latin typeface="Arial MT"/>
                <a:cs typeface="Arial MT"/>
              </a:rPr>
              <a:t>la </a:t>
            </a:r>
            <a:r>
              <a:rPr sz="1000" spc="-15" dirty="0">
                <a:latin typeface="Arial MT"/>
                <a:cs typeface="Arial MT"/>
              </a:rPr>
              <a:t>CGIL </a:t>
            </a:r>
            <a:r>
              <a:rPr sz="1000" spc="-10" dirty="0">
                <a:latin typeface="Arial MT"/>
                <a:cs typeface="Arial MT"/>
              </a:rPr>
              <a:t>Napoli </a:t>
            </a:r>
            <a:r>
              <a:rPr sz="1000" spc="-5" dirty="0">
                <a:latin typeface="Arial MT"/>
                <a:cs typeface="Arial MT"/>
              </a:rPr>
              <a:t>nella </a:t>
            </a:r>
            <a:r>
              <a:rPr sz="1000" spc="-10" dirty="0">
                <a:latin typeface="Arial MT"/>
                <a:cs typeface="Arial MT"/>
              </a:rPr>
              <a:t>sede </a:t>
            </a:r>
            <a:r>
              <a:rPr sz="1000" spc="5" dirty="0">
                <a:latin typeface="Arial MT"/>
                <a:cs typeface="Arial MT"/>
              </a:rPr>
              <a:t>di </a:t>
            </a:r>
            <a:r>
              <a:rPr sz="1000" spc="-10" dirty="0">
                <a:latin typeface="Arial MT"/>
                <a:cs typeface="Arial MT"/>
              </a:rPr>
              <a:t>via Toledo </a:t>
            </a:r>
            <a:r>
              <a:rPr sz="1000" spc="-5" dirty="0">
                <a:latin typeface="Arial MT"/>
                <a:cs typeface="Arial MT"/>
              </a:rPr>
              <a:t>353 </a:t>
            </a:r>
            <a:r>
              <a:rPr sz="1000" spc="-15" dirty="0">
                <a:latin typeface="Arial MT"/>
                <a:cs typeface="Arial MT"/>
              </a:rPr>
              <a:t>st. </a:t>
            </a:r>
            <a:r>
              <a:rPr lang="it-IT" sz="1000" spc="-15" dirty="0" smtClean="0">
                <a:latin typeface="Arial MT"/>
                <a:cs typeface="Arial MT"/>
              </a:rPr>
              <a:t>318</a:t>
            </a:r>
            <a:r>
              <a:rPr sz="1000" spc="-5" dirty="0" smtClean="0">
                <a:latin typeface="Arial MT"/>
                <a:cs typeface="Arial MT"/>
              </a:rPr>
              <a:t>. </a:t>
            </a:r>
            <a:r>
              <a:rPr sz="1000" spc="-10" dirty="0">
                <a:latin typeface="Arial MT"/>
                <a:cs typeface="Arial MT"/>
              </a:rPr>
              <a:t>Lo </a:t>
            </a:r>
            <a:r>
              <a:rPr sz="1000" spc="-15" dirty="0">
                <a:latin typeface="Arial MT"/>
                <a:cs typeface="Arial MT"/>
              </a:rPr>
              <a:t>sportello </a:t>
            </a:r>
            <a:r>
              <a:rPr sz="1000" spc="-10" dirty="0">
                <a:latin typeface="Arial MT"/>
                <a:cs typeface="Arial MT"/>
              </a:rPr>
              <a:t>lavorerà </a:t>
            </a:r>
            <a:r>
              <a:rPr sz="1000" spc="-5" dirty="0">
                <a:latin typeface="Arial MT"/>
                <a:cs typeface="Arial MT"/>
              </a:rPr>
              <a:t>in </a:t>
            </a:r>
            <a:r>
              <a:rPr sz="1000" spc="-10" dirty="0">
                <a:latin typeface="Arial MT"/>
                <a:cs typeface="Arial MT"/>
              </a:rPr>
              <a:t>rete </a:t>
            </a:r>
            <a:r>
              <a:rPr sz="1000" spc="-5" dirty="0">
                <a:latin typeface="Arial MT"/>
                <a:cs typeface="Arial MT"/>
              </a:rPr>
              <a:t>con quello</a:t>
            </a:r>
            <a:r>
              <a:rPr sz="1000" dirty="0">
                <a:latin typeface="Arial MT"/>
                <a:cs typeface="Arial MT"/>
              </a:rPr>
              <a:t> </a:t>
            </a:r>
            <a:r>
              <a:rPr sz="1000" spc="-5" dirty="0">
                <a:latin typeface="Arial MT"/>
                <a:cs typeface="Arial MT"/>
              </a:rPr>
              <a:t>già </a:t>
            </a:r>
            <a:r>
              <a:rPr sz="1000" dirty="0">
                <a:latin typeface="Arial MT"/>
                <a:cs typeface="Arial MT"/>
              </a:rPr>
              <a:t> </a:t>
            </a:r>
            <a:r>
              <a:rPr sz="1000" spc="-5" dirty="0">
                <a:latin typeface="Arial MT"/>
                <a:cs typeface="Arial MT"/>
              </a:rPr>
              <a:t>svolto </a:t>
            </a:r>
            <a:r>
              <a:rPr sz="1000" spc="5" dirty="0">
                <a:latin typeface="Arial MT"/>
                <a:cs typeface="Arial MT"/>
              </a:rPr>
              <a:t>dal </a:t>
            </a:r>
            <a:r>
              <a:rPr sz="1000" spc="-5" dirty="0">
                <a:latin typeface="Arial MT"/>
                <a:cs typeface="Arial MT"/>
              </a:rPr>
              <a:t>2007 </a:t>
            </a:r>
            <a:r>
              <a:rPr sz="1000" spc="-10" dirty="0">
                <a:latin typeface="Arial MT"/>
                <a:cs typeface="Arial MT"/>
              </a:rPr>
              <a:t>presso </a:t>
            </a:r>
            <a:r>
              <a:rPr sz="1000" spc="-5" dirty="0">
                <a:latin typeface="Arial MT"/>
                <a:cs typeface="Arial MT"/>
              </a:rPr>
              <a:t>la </a:t>
            </a:r>
            <a:r>
              <a:rPr sz="1000" u="sng" spc="-1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4"/>
              </a:rPr>
              <a:t>CGIL</a:t>
            </a:r>
            <a:r>
              <a:rPr sz="1000" u="sng" spc="-1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spc="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4"/>
              </a:rPr>
              <a:t>di</a:t>
            </a:r>
            <a:r>
              <a:rPr sz="1000" u="sng" spc="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4"/>
              </a:rPr>
              <a:t>Napoli</a:t>
            </a:r>
            <a:r>
              <a:rPr sz="1000" u="sng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</a:rPr>
              <a:t> </a:t>
            </a:r>
            <a:r>
              <a:rPr sz="1000" spc="5" dirty="0">
                <a:latin typeface="Arial MT"/>
                <a:cs typeface="Arial MT"/>
              </a:rPr>
              <a:t>da </a:t>
            </a:r>
            <a:r>
              <a:rPr sz="1000" dirty="0">
                <a:latin typeface="Arial MT"/>
                <a:cs typeface="Arial MT"/>
              </a:rPr>
              <a:t>i </a:t>
            </a:r>
            <a:r>
              <a:rPr sz="1000" spc="-5" dirty="0">
                <a:latin typeface="Arial MT"/>
                <a:cs typeface="Arial MT"/>
              </a:rPr>
              <a:t>Ken </a:t>
            </a:r>
            <a:r>
              <a:rPr sz="1000" dirty="0">
                <a:latin typeface="Arial MT"/>
                <a:cs typeface="Arial MT"/>
              </a:rPr>
              <a:t>e </a:t>
            </a:r>
            <a:r>
              <a:rPr sz="1000" spc="-5" dirty="0">
                <a:latin typeface="Arial MT"/>
                <a:cs typeface="Arial MT"/>
              </a:rPr>
              <a:t>con gli </a:t>
            </a:r>
            <a:r>
              <a:rPr sz="1000" spc="-10" dirty="0">
                <a:latin typeface="Arial MT"/>
                <a:cs typeface="Arial MT"/>
              </a:rPr>
              <a:t>altri sportelli </a:t>
            </a:r>
            <a:r>
              <a:rPr sz="1000" spc="5" dirty="0">
                <a:latin typeface="Arial MT"/>
                <a:cs typeface="Arial MT"/>
              </a:rPr>
              <a:t>di </a:t>
            </a:r>
            <a:r>
              <a:rPr sz="1000" spc="-5" dirty="0">
                <a:latin typeface="Arial MT"/>
                <a:cs typeface="Arial MT"/>
              </a:rPr>
              <a:t>genere della </a:t>
            </a:r>
            <a:r>
              <a:rPr sz="1000" spc="-10" dirty="0">
                <a:latin typeface="Arial MT"/>
                <a:cs typeface="Arial MT"/>
              </a:rPr>
              <a:t>città di </a:t>
            </a:r>
            <a:r>
              <a:rPr sz="1000" spc="-5" dirty="0">
                <a:latin typeface="Arial MT"/>
                <a:cs typeface="Arial MT"/>
              </a:rPr>
              <a:t>Napoli </a:t>
            </a:r>
            <a:r>
              <a:rPr sz="1000" dirty="0">
                <a:latin typeface="Arial MT"/>
                <a:cs typeface="Arial MT"/>
              </a:rPr>
              <a:t>e </a:t>
            </a:r>
            <a:r>
              <a:rPr sz="1000" spc="-5" dirty="0">
                <a:latin typeface="Arial MT"/>
                <a:cs typeface="Arial MT"/>
              </a:rPr>
              <a:t>della </a:t>
            </a:r>
            <a:r>
              <a:rPr sz="1000" spc="-10" dirty="0">
                <a:latin typeface="Arial MT"/>
                <a:cs typeface="Arial MT"/>
              </a:rPr>
              <a:t>regione </a:t>
            </a:r>
            <a:r>
              <a:rPr sz="1000" spc="-5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Campania</a:t>
            </a:r>
            <a:r>
              <a:rPr sz="1000" dirty="0" smtClean="0">
                <a:latin typeface="Arial MT"/>
                <a:cs typeface="Arial MT"/>
              </a:rPr>
              <a:t>.</a:t>
            </a:r>
            <a:endParaRPr lang="it-IT" sz="1000" dirty="0" smtClean="0">
              <a:latin typeface="Arial MT"/>
              <a:cs typeface="Arial MT"/>
            </a:endParaRPr>
          </a:p>
          <a:p>
            <a:pPr marL="353695" marR="5080" indent="-341630" algn="just">
              <a:lnSpc>
                <a:spcPct val="100000"/>
              </a:lnSpc>
              <a:spcBef>
                <a:spcPts val="290"/>
              </a:spcBef>
            </a:pPr>
            <a:r>
              <a:rPr lang="it-IT" sz="1000" dirty="0" smtClean="0">
                <a:latin typeface="Arial MT"/>
                <a:cs typeface="Arial MT"/>
              </a:rPr>
              <a:t>Rainbow Center Napoli  </a:t>
            </a:r>
            <a:r>
              <a:rPr lang="it-IT" sz="1000" b="1" u="heavy" spc="-10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5"/>
              </a:rPr>
              <a:t>Sportello</a:t>
            </a:r>
            <a:r>
              <a:rPr lang="it-IT" sz="1000" b="1" u="heavy" spc="-5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lang="it-IT" sz="1000" b="1" u="heavy" spc="-15" dirty="0" smtClean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5"/>
              </a:rPr>
              <a:t>a “silvia Ruotolo” ed a tutte le vittime innocenti della mafia – bene confiscato alla mafia </a:t>
            </a:r>
            <a:r>
              <a:rPr lang="it-IT" sz="1000" spc="-15" dirty="0" smtClean="0">
                <a:latin typeface="Arial MT"/>
                <a:cs typeface="Arial MT"/>
              </a:rPr>
              <a:t>nato </a:t>
            </a:r>
            <a:r>
              <a:rPr lang="it-IT" sz="1000" spc="-5" dirty="0" smtClean="0">
                <a:latin typeface="Arial MT"/>
                <a:cs typeface="Arial MT"/>
              </a:rPr>
              <a:t>dal </a:t>
            </a:r>
            <a:r>
              <a:rPr lang="it-IT" sz="1000" spc="-10" dirty="0" smtClean="0">
                <a:latin typeface="Arial MT"/>
                <a:cs typeface="Arial MT"/>
              </a:rPr>
              <a:t>progetto </a:t>
            </a:r>
            <a:r>
              <a:rPr lang="it-IT" sz="1000" spc="-15" dirty="0" err="1" smtClean="0">
                <a:latin typeface="Arial MT"/>
                <a:cs typeface="Arial MT"/>
              </a:rPr>
              <a:t>co</a:t>
            </a:r>
            <a:r>
              <a:rPr lang="it-IT" sz="1000" spc="-15" dirty="0" smtClean="0">
                <a:latin typeface="Arial MT"/>
                <a:cs typeface="Arial MT"/>
              </a:rPr>
              <a:t> </a:t>
            </a:r>
            <a:r>
              <a:rPr lang="it-IT" sz="1000" spc="-10" dirty="0" smtClean="0">
                <a:latin typeface="Arial MT"/>
                <a:cs typeface="Arial MT"/>
              </a:rPr>
              <a:t>finanziato da </a:t>
            </a:r>
            <a:r>
              <a:rPr lang="it-IT" sz="1000" dirty="0" smtClean="0">
                <a:latin typeface="Arial MT"/>
                <a:cs typeface="Arial MT"/>
              </a:rPr>
              <a:t>i </a:t>
            </a:r>
            <a:r>
              <a:rPr lang="it-IT" sz="1000" spc="-10" dirty="0" smtClean="0">
                <a:latin typeface="Arial MT"/>
                <a:cs typeface="Arial MT"/>
              </a:rPr>
              <a:t>Ken </a:t>
            </a:r>
            <a:r>
              <a:rPr lang="it-IT" sz="1000" spc="-5" dirty="0" smtClean="0">
                <a:latin typeface="Arial MT"/>
                <a:cs typeface="Arial MT"/>
              </a:rPr>
              <a:t>APS ONLUS con Coop. </a:t>
            </a:r>
            <a:r>
              <a:rPr lang="it-IT" sz="1000" spc="-15" dirty="0" err="1" smtClean="0">
                <a:latin typeface="Arial MT"/>
                <a:cs typeface="Arial MT"/>
              </a:rPr>
              <a:t>FlyUp</a:t>
            </a:r>
            <a:r>
              <a:rPr lang="it-IT" sz="1000" spc="-15" dirty="0" smtClean="0">
                <a:latin typeface="Arial MT"/>
                <a:cs typeface="Arial MT"/>
              </a:rPr>
              <a:t> </a:t>
            </a:r>
            <a:r>
              <a:rPr lang="it-IT" sz="1000" spc="-5" dirty="0" err="1" smtClean="0">
                <a:latin typeface="Arial MT"/>
                <a:cs typeface="Arial MT"/>
              </a:rPr>
              <a:t>Scarl</a:t>
            </a:r>
            <a:r>
              <a:rPr lang="it-IT" sz="1000" spc="-5" dirty="0" smtClean="0">
                <a:latin typeface="Arial MT"/>
                <a:cs typeface="Arial MT"/>
              </a:rPr>
              <a:t> </a:t>
            </a:r>
            <a:r>
              <a:rPr lang="it-IT" sz="1000" spc="-15" dirty="0" smtClean="0">
                <a:latin typeface="Arial MT"/>
                <a:cs typeface="Arial MT"/>
              </a:rPr>
              <a:t>ed </a:t>
            </a:r>
            <a:r>
              <a:rPr lang="it-IT" sz="1000" spc="-10" dirty="0" smtClean="0">
                <a:latin typeface="Arial MT"/>
                <a:cs typeface="Arial MT"/>
              </a:rPr>
              <a:t> </a:t>
            </a:r>
            <a:r>
              <a:rPr lang="it-IT" sz="1000" spc="-5" dirty="0" smtClean="0">
                <a:latin typeface="Arial MT"/>
                <a:cs typeface="Arial MT"/>
              </a:rPr>
              <a:t>Associazione </a:t>
            </a:r>
            <a:r>
              <a:rPr lang="it-IT" sz="1000" spc="-10" dirty="0" smtClean="0">
                <a:latin typeface="Arial MT"/>
                <a:cs typeface="Arial MT"/>
              </a:rPr>
              <a:t>RESET </a:t>
            </a:r>
            <a:r>
              <a:rPr lang="it-IT" sz="1000" dirty="0" smtClean="0">
                <a:latin typeface="Arial MT"/>
                <a:cs typeface="Arial MT"/>
              </a:rPr>
              <a:t>e </a:t>
            </a:r>
            <a:r>
              <a:rPr lang="it-IT" sz="1000" spc="-5" dirty="0" smtClean="0">
                <a:latin typeface="Arial MT"/>
                <a:cs typeface="Arial MT"/>
              </a:rPr>
              <a:t>dalla </a:t>
            </a:r>
            <a:r>
              <a:rPr lang="it-IT" sz="1000" spc="-10" dirty="0" smtClean="0">
                <a:latin typeface="Arial MT"/>
                <a:cs typeface="Arial MT"/>
              </a:rPr>
              <a:t>Presidenza </a:t>
            </a:r>
            <a:r>
              <a:rPr lang="it-IT" sz="1000" spc="-5" dirty="0" smtClean="0">
                <a:latin typeface="Arial MT"/>
                <a:cs typeface="Arial MT"/>
              </a:rPr>
              <a:t>del </a:t>
            </a:r>
            <a:r>
              <a:rPr lang="it-IT" sz="1000" spc="-10" dirty="0" smtClean="0">
                <a:latin typeface="Arial MT"/>
                <a:cs typeface="Arial MT"/>
              </a:rPr>
              <a:t>Consiglio </a:t>
            </a:r>
            <a:r>
              <a:rPr lang="it-IT" sz="1000" spc="-5" dirty="0" smtClean="0">
                <a:latin typeface="Arial MT"/>
                <a:cs typeface="Arial MT"/>
              </a:rPr>
              <a:t>dei </a:t>
            </a:r>
            <a:r>
              <a:rPr lang="it-IT" sz="1000" spc="-10" dirty="0" smtClean="0">
                <a:latin typeface="Arial MT"/>
                <a:cs typeface="Arial MT"/>
              </a:rPr>
              <a:t>Ministri, Dipartimento </a:t>
            </a:r>
            <a:r>
              <a:rPr lang="it-IT" sz="1000" spc="-5" dirty="0" smtClean="0">
                <a:latin typeface="Arial MT"/>
                <a:cs typeface="Arial MT"/>
              </a:rPr>
              <a:t>della Gioventù </a:t>
            </a:r>
            <a:r>
              <a:rPr lang="it-IT" sz="1000" dirty="0" smtClean="0">
                <a:latin typeface="Arial MT"/>
                <a:cs typeface="Arial MT"/>
              </a:rPr>
              <a:t>e </a:t>
            </a:r>
            <a:r>
              <a:rPr lang="it-IT" sz="1000" spc="-5" dirty="0" smtClean="0">
                <a:latin typeface="Arial MT"/>
                <a:cs typeface="Arial MT"/>
              </a:rPr>
              <a:t>della </a:t>
            </a:r>
            <a:r>
              <a:rPr lang="it-IT" sz="1000" spc="-10" dirty="0" smtClean="0">
                <a:latin typeface="Arial MT"/>
                <a:cs typeface="Arial MT"/>
              </a:rPr>
              <a:t>Protezione Civile </a:t>
            </a:r>
            <a:r>
              <a:rPr lang="it-IT" sz="1000" spc="-5" dirty="0" smtClean="0">
                <a:latin typeface="Arial MT"/>
                <a:cs typeface="Arial MT"/>
              </a:rPr>
              <a:t> </a:t>
            </a:r>
            <a:r>
              <a:rPr lang="it-IT" sz="1000" dirty="0" smtClean="0">
                <a:latin typeface="Arial MT"/>
                <a:cs typeface="Arial MT"/>
              </a:rPr>
              <a:t>nazional</a:t>
            </a:r>
            <a:r>
              <a:rPr lang="it-IT" sz="1000" b="1" dirty="0" smtClean="0">
                <a:latin typeface="Arial"/>
                <a:cs typeface="Arial"/>
              </a:rPr>
              <a:t>e</a:t>
            </a:r>
            <a:r>
              <a:rPr lang="it-IT" sz="1000" b="1" spc="-105" dirty="0" smtClean="0">
                <a:latin typeface="Arial"/>
                <a:cs typeface="Arial"/>
              </a:rPr>
              <a:t> </a:t>
            </a:r>
            <a:r>
              <a:rPr lang="it-IT" sz="1000" b="1" spc="5" dirty="0" smtClean="0">
                <a:latin typeface="Arial"/>
                <a:cs typeface="Arial"/>
              </a:rPr>
              <a:t>ed</a:t>
            </a:r>
            <a:r>
              <a:rPr lang="it-IT" sz="1000" b="1" spc="-25" dirty="0" smtClean="0">
                <a:latin typeface="Arial"/>
                <a:cs typeface="Arial"/>
              </a:rPr>
              <a:t> </a:t>
            </a:r>
            <a:r>
              <a:rPr lang="it-IT" sz="1000" b="1" spc="-5" dirty="0" smtClean="0">
                <a:latin typeface="Arial"/>
                <a:cs typeface="Arial"/>
              </a:rPr>
              <a:t>oggi</a:t>
            </a:r>
            <a:r>
              <a:rPr lang="it-IT" sz="1000" b="1" spc="-45" dirty="0" smtClean="0">
                <a:latin typeface="Arial"/>
                <a:cs typeface="Arial"/>
              </a:rPr>
              <a:t> </a:t>
            </a:r>
            <a:r>
              <a:rPr lang="it-IT" sz="1000" b="1" spc="-5" dirty="0" smtClean="0">
                <a:latin typeface="Arial"/>
                <a:cs typeface="Arial"/>
              </a:rPr>
              <a:t>realizzato</a:t>
            </a:r>
            <a:r>
              <a:rPr lang="it-IT" sz="1000" b="1" spc="-15" dirty="0" smtClean="0">
                <a:latin typeface="Arial"/>
                <a:cs typeface="Arial"/>
              </a:rPr>
              <a:t> </a:t>
            </a:r>
            <a:r>
              <a:rPr lang="it-IT" sz="1000" b="1" spc="-5" dirty="0" smtClean="0">
                <a:latin typeface="Arial"/>
                <a:cs typeface="Arial"/>
              </a:rPr>
              <a:t>dall’associazione</a:t>
            </a:r>
            <a:r>
              <a:rPr lang="it-IT" sz="1000" b="1" spc="25" dirty="0" smtClean="0">
                <a:latin typeface="Arial"/>
                <a:cs typeface="Arial"/>
              </a:rPr>
              <a:t> </a:t>
            </a:r>
            <a:r>
              <a:rPr lang="it-IT" sz="1000" b="1" dirty="0" smtClean="0">
                <a:latin typeface="Arial"/>
                <a:cs typeface="Arial"/>
              </a:rPr>
              <a:t>i</a:t>
            </a:r>
            <a:r>
              <a:rPr lang="it-IT" sz="1000" b="1" spc="-135" dirty="0" smtClean="0">
                <a:latin typeface="Arial"/>
                <a:cs typeface="Arial"/>
              </a:rPr>
              <a:t> </a:t>
            </a:r>
            <a:r>
              <a:rPr lang="it-IT" sz="1000" b="1" dirty="0" smtClean="0">
                <a:latin typeface="Arial"/>
                <a:cs typeface="Arial"/>
              </a:rPr>
              <a:t>Ken</a:t>
            </a:r>
            <a:endParaRPr sz="1000" dirty="0">
              <a:latin typeface="Arial MT"/>
              <a:cs typeface="Arial MT"/>
            </a:endParaRPr>
          </a:p>
        </p:txBody>
      </p:sp>
      <p:pic>
        <p:nvPicPr>
          <p:cNvPr id="8" name="Immagine 7" descr="serviz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5488"/>
            <a:ext cx="3067050" cy="441655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590800" y="4876800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3695" marR="6985" indent="-341630" algn="just">
              <a:lnSpc>
                <a:spcPct val="100000"/>
              </a:lnSpc>
              <a:spcBef>
                <a:spcPts val="315"/>
              </a:spcBef>
            </a:pPr>
            <a:r>
              <a:rPr lang="it-IT" sz="1200" dirty="0" smtClean="0">
                <a:cs typeface="Arial MT"/>
              </a:rPr>
              <a:t>i </a:t>
            </a:r>
            <a:r>
              <a:rPr lang="it-IT" sz="1200" spc="-5" dirty="0" smtClean="0">
                <a:cs typeface="Arial MT"/>
              </a:rPr>
              <a:t>Ken</a:t>
            </a:r>
            <a:r>
              <a:rPr lang="it-IT" sz="1200" spc="-5" dirty="0" smtClean="0">
                <a:cs typeface="Arial MT"/>
              </a:rPr>
              <a:t>, </a:t>
            </a:r>
            <a:r>
              <a:rPr lang="it-IT" sz="1200" spc="-10" dirty="0" smtClean="0">
                <a:cs typeface="Arial MT"/>
              </a:rPr>
              <a:t>svolge </a:t>
            </a:r>
            <a:r>
              <a:rPr lang="it-IT" sz="1200" spc="5" dirty="0" smtClean="0">
                <a:cs typeface="Arial MT"/>
              </a:rPr>
              <a:t>dal </a:t>
            </a:r>
            <a:r>
              <a:rPr lang="it-IT" sz="1200" spc="-5" dirty="0" smtClean="0">
                <a:cs typeface="Arial MT"/>
              </a:rPr>
              <a:t>2005 </a:t>
            </a:r>
            <a:r>
              <a:rPr lang="it-IT" sz="1200" spc="-10" dirty="0" smtClean="0">
                <a:cs typeface="Arial MT"/>
              </a:rPr>
              <a:t>un lavoro </a:t>
            </a:r>
            <a:r>
              <a:rPr lang="it-IT" sz="1200" spc="-15" dirty="0" smtClean="0">
                <a:cs typeface="Arial MT"/>
              </a:rPr>
              <a:t>in rete </a:t>
            </a:r>
            <a:r>
              <a:rPr lang="it-IT" sz="1200" spc="-5" dirty="0" smtClean="0">
                <a:cs typeface="Arial MT"/>
              </a:rPr>
              <a:t>con </a:t>
            </a:r>
            <a:r>
              <a:rPr lang="it-IT" sz="1200" spc="-15" dirty="0" smtClean="0">
                <a:cs typeface="Arial MT"/>
              </a:rPr>
              <a:t>le realtà </a:t>
            </a:r>
            <a:r>
              <a:rPr lang="it-IT" sz="1200" spc="5" dirty="0" smtClean="0">
                <a:cs typeface="Arial MT"/>
              </a:rPr>
              <a:t>del </a:t>
            </a:r>
            <a:r>
              <a:rPr lang="it-IT" sz="1200" spc="-10" dirty="0" smtClean="0">
                <a:cs typeface="Arial MT"/>
              </a:rPr>
              <a:t>mondo dell’associazionismo, </a:t>
            </a:r>
            <a:r>
              <a:rPr lang="it-IT" sz="1200" spc="-5" dirty="0" smtClean="0">
                <a:cs typeface="Arial MT"/>
              </a:rPr>
              <a:t>delle </a:t>
            </a:r>
            <a:r>
              <a:rPr lang="it-IT" sz="1200" spc="-10" dirty="0" smtClean="0">
                <a:cs typeface="Arial MT"/>
              </a:rPr>
              <a:t>istituzioni, </a:t>
            </a:r>
            <a:r>
              <a:rPr lang="it-IT" sz="1200" spc="5" dirty="0" smtClean="0">
                <a:cs typeface="Arial MT"/>
              </a:rPr>
              <a:t>dei </a:t>
            </a:r>
            <a:r>
              <a:rPr lang="it-IT" sz="1200" spc="-10" dirty="0" smtClean="0">
                <a:cs typeface="Arial MT"/>
              </a:rPr>
              <a:t>centri </a:t>
            </a:r>
            <a:r>
              <a:rPr lang="it-IT" sz="1200" spc="-5" dirty="0" smtClean="0">
                <a:cs typeface="Arial MT"/>
              </a:rPr>
              <a:t>giovanili, dei</a:t>
            </a:r>
            <a:r>
              <a:rPr lang="it-IT" sz="1200" dirty="0" smtClean="0">
                <a:cs typeface="Arial MT"/>
              </a:rPr>
              <a:t> </a:t>
            </a:r>
            <a:r>
              <a:rPr lang="it-IT" sz="1200" spc="-10" dirty="0" smtClean="0">
                <a:cs typeface="Arial MT"/>
              </a:rPr>
              <a:t>gruppi </a:t>
            </a:r>
            <a:r>
              <a:rPr lang="it-IT" sz="1200" spc="-5" dirty="0" smtClean="0">
                <a:cs typeface="Arial MT"/>
              </a:rPr>
              <a:t> </a:t>
            </a:r>
            <a:r>
              <a:rPr lang="it-IT" sz="1200" spc="-10" dirty="0" smtClean="0">
                <a:cs typeface="Arial MT"/>
              </a:rPr>
              <a:t>informali </a:t>
            </a:r>
            <a:r>
              <a:rPr lang="it-IT" sz="1200" spc="5" dirty="0" smtClean="0">
                <a:cs typeface="Arial MT"/>
              </a:rPr>
              <a:t>del </a:t>
            </a:r>
            <a:r>
              <a:rPr lang="it-IT" sz="1200" spc="-10" dirty="0" smtClean="0">
                <a:cs typeface="Arial MT"/>
              </a:rPr>
              <a:t>territorio </a:t>
            </a:r>
            <a:r>
              <a:rPr lang="it-IT" sz="1200" spc="-5" dirty="0" smtClean="0">
                <a:cs typeface="Arial MT"/>
              </a:rPr>
              <a:t>per </a:t>
            </a:r>
            <a:r>
              <a:rPr lang="it-IT" sz="1200" spc="-10" dirty="0" smtClean="0">
                <a:cs typeface="Arial MT"/>
              </a:rPr>
              <a:t>una strategia </a:t>
            </a:r>
            <a:r>
              <a:rPr lang="it-IT" sz="1200" spc="5" dirty="0" smtClean="0">
                <a:cs typeface="Arial MT"/>
              </a:rPr>
              <a:t>di </a:t>
            </a:r>
            <a:r>
              <a:rPr lang="it-IT" sz="1200" spc="-15" dirty="0" smtClean="0">
                <a:cs typeface="Arial MT"/>
              </a:rPr>
              <a:t>welfare </a:t>
            </a:r>
            <a:r>
              <a:rPr lang="it-IT" sz="1200" spc="-10" dirty="0" smtClean="0">
                <a:cs typeface="Arial MT"/>
              </a:rPr>
              <a:t>sociale </a:t>
            </a:r>
            <a:r>
              <a:rPr lang="it-IT" sz="1200" spc="-5" dirty="0" smtClean="0">
                <a:cs typeface="Arial MT"/>
              </a:rPr>
              <a:t>non </a:t>
            </a:r>
            <a:r>
              <a:rPr lang="it-IT" sz="1200" spc="-10" dirty="0" smtClean="0">
                <a:cs typeface="Arial MT"/>
              </a:rPr>
              <a:t>segregazionista </a:t>
            </a:r>
            <a:r>
              <a:rPr lang="it-IT" sz="1200" spc="5" dirty="0" smtClean="0">
                <a:cs typeface="Arial MT"/>
              </a:rPr>
              <a:t>ed </a:t>
            </a:r>
            <a:r>
              <a:rPr lang="it-IT" sz="1200" spc="-5" dirty="0" smtClean="0">
                <a:cs typeface="Arial MT"/>
              </a:rPr>
              <a:t>in </a:t>
            </a:r>
            <a:r>
              <a:rPr lang="it-IT" sz="1200" spc="-10" dirty="0" smtClean="0">
                <a:cs typeface="Arial MT"/>
              </a:rPr>
              <a:t>cui </a:t>
            </a:r>
            <a:r>
              <a:rPr lang="it-IT" sz="1200" dirty="0" smtClean="0">
                <a:cs typeface="Arial MT"/>
              </a:rPr>
              <a:t>i </a:t>
            </a:r>
            <a:r>
              <a:rPr lang="it-IT" sz="1200" spc="-10" dirty="0" smtClean="0">
                <a:cs typeface="Arial MT"/>
              </a:rPr>
              <a:t>cittadini </a:t>
            </a:r>
            <a:r>
              <a:rPr lang="it-IT" sz="1200" dirty="0" smtClean="0">
                <a:cs typeface="Arial MT"/>
              </a:rPr>
              <a:t>e </a:t>
            </a:r>
            <a:r>
              <a:rPr lang="it-IT" sz="1200" spc="-15" dirty="0" smtClean="0">
                <a:cs typeface="Arial MT"/>
              </a:rPr>
              <a:t>le </a:t>
            </a:r>
            <a:r>
              <a:rPr lang="it-IT" sz="1200" spc="-10" dirty="0" smtClean="0">
                <a:cs typeface="Arial MT"/>
              </a:rPr>
              <a:t>cittadine</a:t>
            </a:r>
            <a:r>
              <a:rPr lang="it-IT" sz="1200" spc="290" dirty="0" smtClean="0">
                <a:cs typeface="Arial MT"/>
              </a:rPr>
              <a:t> </a:t>
            </a:r>
            <a:r>
              <a:rPr lang="it-IT" sz="1200" spc="-5" dirty="0" smtClean="0">
                <a:cs typeface="Arial MT"/>
              </a:rPr>
              <a:t>possano </a:t>
            </a:r>
            <a:r>
              <a:rPr lang="it-IT" sz="1200" dirty="0" smtClean="0">
                <a:cs typeface="Arial MT"/>
              </a:rPr>
              <a:t> svolgere</a:t>
            </a:r>
            <a:r>
              <a:rPr lang="it-IT" sz="1200" spc="-95" dirty="0" smtClean="0">
                <a:cs typeface="Arial MT"/>
              </a:rPr>
              <a:t> </a:t>
            </a:r>
            <a:r>
              <a:rPr lang="it-IT" sz="1200" spc="-5" dirty="0" smtClean="0">
                <a:cs typeface="Arial MT"/>
              </a:rPr>
              <a:t>attività</a:t>
            </a:r>
            <a:r>
              <a:rPr lang="it-IT" sz="1200" spc="-65" dirty="0" smtClean="0">
                <a:cs typeface="Arial MT"/>
              </a:rPr>
              <a:t> </a:t>
            </a:r>
            <a:r>
              <a:rPr lang="it-IT" sz="1200" spc="-5" dirty="0" smtClean="0">
                <a:cs typeface="Arial MT"/>
              </a:rPr>
              <a:t>culturali,</a:t>
            </a:r>
            <a:r>
              <a:rPr lang="it-IT" sz="1200" spc="-70" dirty="0" smtClean="0">
                <a:cs typeface="Arial MT"/>
              </a:rPr>
              <a:t> </a:t>
            </a:r>
            <a:r>
              <a:rPr lang="it-IT" sz="1200" dirty="0" smtClean="0">
                <a:cs typeface="Arial MT"/>
              </a:rPr>
              <a:t>sociali</a:t>
            </a:r>
            <a:r>
              <a:rPr lang="it-IT" sz="1200" spc="-35" dirty="0" smtClean="0">
                <a:cs typeface="Arial MT"/>
              </a:rPr>
              <a:t> </a:t>
            </a:r>
            <a:r>
              <a:rPr lang="it-IT" sz="1200" dirty="0" smtClean="0">
                <a:cs typeface="Arial MT"/>
              </a:rPr>
              <a:t>e </a:t>
            </a:r>
            <a:r>
              <a:rPr lang="it-IT" sz="1200" spc="5" dirty="0" smtClean="0">
                <a:cs typeface="Arial MT"/>
              </a:rPr>
              <a:t>di</a:t>
            </a:r>
            <a:r>
              <a:rPr lang="it-IT" sz="1200" spc="-15" dirty="0" smtClean="0">
                <a:cs typeface="Arial MT"/>
              </a:rPr>
              <a:t> </a:t>
            </a:r>
            <a:r>
              <a:rPr lang="it-IT" sz="1200" spc="-5" dirty="0" smtClean="0">
                <a:cs typeface="Arial MT"/>
              </a:rPr>
              <a:t>volontariato</a:t>
            </a:r>
            <a:r>
              <a:rPr lang="it-IT" sz="1200" spc="-85" dirty="0" smtClean="0">
                <a:cs typeface="Arial MT"/>
              </a:rPr>
              <a:t> </a:t>
            </a:r>
            <a:r>
              <a:rPr lang="it-IT" sz="1200" spc="-5" dirty="0" smtClean="0">
                <a:cs typeface="Arial MT"/>
              </a:rPr>
              <a:t>indipendentemente</a:t>
            </a:r>
            <a:r>
              <a:rPr lang="it-IT" sz="1200" spc="-110" dirty="0" smtClean="0">
                <a:cs typeface="Arial MT"/>
              </a:rPr>
              <a:t> </a:t>
            </a:r>
            <a:r>
              <a:rPr lang="it-IT" sz="1200" spc="5" dirty="0" smtClean="0">
                <a:cs typeface="Arial MT"/>
              </a:rPr>
              <a:t>dal</a:t>
            </a:r>
            <a:r>
              <a:rPr lang="it-IT" sz="1200" spc="-10" dirty="0" smtClean="0">
                <a:cs typeface="Arial MT"/>
              </a:rPr>
              <a:t> </a:t>
            </a:r>
            <a:r>
              <a:rPr lang="it-IT" sz="1200" spc="-5" dirty="0" smtClean="0">
                <a:cs typeface="Arial MT"/>
              </a:rPr>
              <a:t>proprio</a:t>
            </a:r>
            <a:r>
              <a:rPr lang="it-IT" sz="1200" spc="-65" dirty="0" smtClean="0">
                <a:cs typeface="Arial MT"/>
              </a:rPr>
              <a:t> </a:t>
            </a:r>
            <a:r>
              <a:rPr lang="it-IT" sz="1200" spc="-5" dirty="0" smtClean="0">
                <a:cs typeface="Arial MT"/>
              </a:rPr>
              <a:t>orientamento,</a:t>
            </a:r>
            <a:r>
              <a:rPr lang="it-IT" sz="1200" spc="-120" dirty="0" smtClean="0">
                <a:cs typeface="Arial MT"/>
              </a:rPr>
              <a:t> </a:t>
            </a:r>
            <a:r>
              <a:rPr lang="it-IT" sz="1200" dirty="0" smtClean="0">
                <a:cs typeface="Arial MT"/>
              </a:rPr>
              <a:t>genere</a:t>
            </a:r>
            <a:r>
              <a:rPr lang="it-IT" sz="1200" spc="-65" dirty="0" smtClean="0">
                <a:cs typeface="Arial MT"/>
              </a:rPr>
              <a:t> </a:t>
            </a:r>
            <a:r>
              <a:rPr lang="it-IT" sz="1200" dirty="0" smtClean="0">
                <a:cs typeface="Arial MT"/>
              </a:rPr>
              <a:t>o</a:t>
            </a:r>
            <a:r>
              <a:rPr lang="it-IT" sz="1200" spc="5" dirty="0" smtClean="0">
                <a:cs typeface="Arial MT"/>
              </a:rPr>
              <a:t> </a:t>
            </a:r>
            <a:r>
              <a:rPr lang="it-IT" sz="1200" dirty="0" smtClean="0">
                <a:cs typeface="Arial MT"/>
              </a:rPr>
              <a:t>identità</a:t>
            </a:r>
            <a:r>
              <a:rPr lang="it-IT" sz="1200" spc="-65" dirty="0" smtClean="0">
                <a:cs typeface="Arial MT"/>
              </a:rPr>
              <a:t> </a:t>
            </a:r>
            <a:r>
              <a:rPr lang="it-IT" sz="1200" spc="5" dirty="0" smtClean="0">
                <a:cs typeface="Arial MT"/>
              </a:rPr>
              <a:t>di</a:t>
            </a:r>
            <a:r>
              <a:rPr lang="it-IT" sz="1200" spc="310" dirty="0" smtClean="0">
                <a:cs typeface="Arial MT"/>
              </a:rPr>
              <a:t> </a:t>
            </a:r>
            <a:r>
              <a:rPr lang="it-IT" sz="1200" dirty="0" smtClean="0">
                <a:cs typeface="Arial MT"/>
              </a:rPr>
              <a:t>genere.</a:t>
            </a:r>
            <a:endParaRPr lang="it-IT" sz="1200" dirty="0">
              <a:cs typeface="Arial MT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7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11" name="Immagine 10" descr="cuore-arcobaleno-fondo-trasparent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200" y="5410200"/>
            <a:ext cx="1519309" cy="1447800"/>
          </a:xfrm>
          <a:prstGeom prst="rect">
            <a:avLst/>
          </a:prstGeom>
        </p:spPr>
      </p:pic>
      <p:pic>
        <p:nvPicPr>
          <p:cNvPr id="12" name="object 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08925" y="4292598"/>
            <a:ext cx="1234948" cy="25653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Targa-definitiva-testo-traccia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0"/>
            <a:ext cx="4495800" cy="6747920"/>
          </a:xfrm>
          <a:prstGeom prst="rect">
            <a:avLst/>
          </a:prstGeom>
        </p:spPr>
      </p:pic>
      <p:pic>
        <p:nvPicPr>
          <p:cNvPr id="7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74000" y="4221224"/>
            <a:ext cx="1270000" cy="263677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4000" y="4221224"/>
            <a:ext cx="1270000" cy="263677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304800"/>
            <a:ext cx="8056245" cy="49225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sz="1100" b="1" i="1" dirty="0" err="1" smtClean="0">
                <a:cs typeface="Arial"/>
              </a:rPr>
              <a:t>pj</a:t>
            </a:r>
            <a:r>
              <a:rPr sz="1100" b="1" i="1" spc="-5" dirty="0" smtClean="0">
                <a:cs typeface="Arial"/>
              </a:rPr>
              <a:t> </a:t>
            </a:r>
            <a:r>
              <a:rPr sz="1100" b="1" i="1" dirty="0">
                <a:cs typeface="Arial"/>
              </a:rPr>
              <a:t>Qu</a:t>
            </a:r>
            <a:r>
              <a:rPr sz="1100" b="1" i="1" spc="5" dirty="0">
                <a:cs typeface="Arial"/>
              </a:rPr>
              <a:t>e</a:t>
            </a:r>
            <a:r>
              <a:rPr sz="1100" b="1" i="1" spc="-15" dirty="0">
                <a:cs typeface="Arial"/>
              </a:rPr>
              <a:t>s</a:t>
            </a:r>
            <a:r>
              <a:rPr sz="1100" b="1" i="1" spc="-10" dirty="0">
                <a:cs typeface="Arial"/>
              </a:rPr>
              <a:t>t</a:t>
            </a:r>
            <a:r>
              <a:rPr sz="1100" b="1" i="1" dirty="0">
                <a:cs typeface="Arial"/>
              </a:rPr>
              <a:t>a</a:t>
            </a:r>
            <a:r>
              <a:rPr sz="1100" b="1" i="1" spc="-5" dirty="0">
                <a:cs typeface="Arial"/>
              </a:rPr>
              <a:t> </a:t>
            </a:r>
            <a:r>
              <a:rPr sz="1100" b="1" i="1" spc="-10" dirty="0">
                <a:cs typeface="Arial"/>
              </a:rPr>
              <a:t>C</a:t>
            </a:r>
            <a:r>
              <a:rPr sz="1100" b="1" i="1" spc="5" dirty="0">
                <a:cs typeface="Arial"/>
              </a:rPr>
              <a:t>a</a:t>
            </a:r>
            <a:r>
              <a:rPr sz="1100" b="1" i="1" spc="-15" dirty="0">
                <a:cs typeface="Arial"/>
              </a:rPr>
              <a:t>s</a:t>
            </a:r>
            <a:r>
              <a:rPr sz="1100" b="1" i="1" dirty="0">
                <a:cs typeface="Arial"/>
              </a:rPr>
              <a:t>a</a:t>
            </a:r>
            <a:r>
              <a:rPr sz="1100" b="1" i="1" spc="-35" dirty="0">
                <a:cs typeface="Arial"/>
              </a:rPr>
              <a:t> </a:t>
            </a:r>
            <a:r>
              <a:rPr sz="1100" b="1" i="1" dirty="0">
                <a:cs typeface="Arial"/>
              </a:rPr>
              <a:t>n</a:t>
            </a:r>
            <a:r>
              <a:rPr sz="1100" b="1" i="1" spc="-10" dirty="0">
                <a:cs typeface="Arial"/>
              </a:rPr>
              <a:t>o</a:t>
            </a:r>
            <a:r>
              <a:rPr sz="1100" b="1" i="1" dirty="0">
                <a:cs typeface="Arial"/>
              </a:rPr>
              <a:t>n</a:t>
            </a:r>
            <a:r>
              <a:rPr sz="1100" b="1" i="1" spc="-15" dirty="0">
                <a:cs typeface="Arial"/>
              </a:rPr>
              <a:t> </a:t>
            </a:r>
            <a:r>
              <a:rPr sz="1100" b="1" i="1" dirty="0">
                <a:cs typeface="Arial"/>
              </a:rPr>
              <a:t>è</a:t>
            </a:r>
            <a:r>
              <a:rPr sz="1100" b="1" i="1" spc="-10" dirty="0">
                <a:cs typeface="Arial"/>
              </a:rPr>
              <a:t> </a:t>
            </a:r>
            <a:r>
              <a:rPr sz="1100" b="1" i="1" dirty="0">
                <a:cs typeface="Arial"/>
              </a:rPr>
              <a:t>un</a:t>
            </a:r>
            <a:r>
              <a:rPr sz="1100" b="1" i="1" spc="-25" dirty="0">
                <a:cs typeface="Arial"/>
              </a:rPr>
              <a:t> </a:t>
            </a:r>
            <a:r>
              <a:rPr sz="1100" b="1" i="1" spc="-10" dirty="0" err="1" smtClean="0">
                <a:cs typeface="Arial"/>
              </a:rPr>
              <a:t>A</a:t>
            </a:r>
            <a:r>
              <a:rPr sz="1100" b="1" i="1" dirty="0" err="1" smtClean="0">
                <a:cs typeface="Arial"/>
              </a:rPr>
              <a:t>lb</a:t>
            </a:r>
            <a:r>
              <a:rPr sz="1100" b="1" i="1" spc="5" dirty="0" err="1" smtClean="0">
                <a:cs typeface="Arial"/>
              </a:rPr>
              <a:t>e</a:t>
            </a:r>
            <a:r>
              <a:rPr sz="1100" b="1" i="1" dirty="0" err="1" smtClean="0">
                <a:cs typeface="Arial"/>
              </a:rPr>
              <a:t>rgo</a:t>
            </a:r>
            <a:r>
              <a:rPr lang="it-IT" sz="1100" b="1" i="1" dirty="0" smtClean="0">
                <a:cs typeface="Arial"/>
              </a:rPr>
              <a:t> - </a:t>
            </a:r>
            <a:r>
              <a:rPr lang="it-IT" sz="1100" b="1" i="1" spc="-10" dirty="0" smtClean="0">
                <a:cs typeface="Arial"/>
              </a:rPr>
              <a:t>RA</a:t>
            </a:r>
            <a:r>
              <a:rPr lang="it-IT" sz="1100" b="1" i="1" dirty="0" smtClean="0">
                <a:cs typeface="Arial"/>
              </a:rPr>
              <a:t>I</a:t>
            </a:r>
            <a:r>
              <a:rPr lang="it-IT" sz="1100" b="1" i="1" spc="-10" dirty="0" smtClean="0">
                <a:cs typeface="Arial"/>
              </a:rPr>
              <a:t>NB</a:t>
            </a:r>
            <a:r>
              <a:rPr lang="it-IT" sz="1100" b="1" i="1" dirty="0" smtClean="0">
                <a:cs typeface="Arial"/>
              </a:rPr>
              <a:t>OW</a:t>
            </a:r>
            <a:r>
              <a:rPr lang="it-IT" sz="1100" b="1" i="1" spc="-80" dirty="0" smtClean="0">
                <a:cs typeface="Arial"/>
              </a:rPr>
              <a:t> </a:t>
            </a:r>
            <a:r>
              <a:rPr lang="it-IT" sz="1100" b="1" i="1" spc="-10" dirty="0" smtClean="0">
                <a:cs typeface="Arial"/>
              </a:rPr>
              <a:t>C</a:t>
            </a:r>
            <a:r>
              <a:rPr lang="it-IT" sz="1100" b="1" i="1" spc="5" dirty="0" smtClean="0">
                <a:cs typeface="Arial"/>
              </a:rPr>
              <a:t>E</a:t>
            </a:r>
            <a:r>
              <a:rPr lang="it-IT" sz="1100" b="1" i="1" spc="-10" dirty="0" smtClean="0">
                <a:cs typeface="Arial"/>
              </a:rPr>
              <a:t>N</a:t>
            </a:r>
            <a:r>
              <a:rPr lang="it-IT" sz="1100" b="1" i="1" dirty="0" smtClean="0">
                <a:cs typeface="Arial"/>
              </a:rPr>
              <a:t>TER</a:t>
            </a:r>
            <a:r>
              <a:rPr lang="it-IT" sz="1100" b="1" i="1" spc="-25" dirty="0" smtClean="0">
                <a:cs typeface="Arial"/>
              </a:rPr>
              <a:t> </a:t>
            </a:r>
            <a:r>
              <a:rPr lang="it-IT" sz="1100" b="1" i="1" spc="-10" dirty="0" smtClean="0">
                <a:cs typeface="Arial"/>
              </a:rPr>
              <a:t>NA</a:t>
            </a:r>
            <a:r>
              <a:rPr lang="it-IT" sz="1100" b="1" i="1" spc="5" dirty="0" smtClean="0">
                <a:cs typeface="Arial"/>
              </a:rPr>
              <a:t>P</a:t>
            </a:r>
            <a:r>
              <a:rPr lang="it-IT" sz="1100" b="1" i="1" dirty="0" smtClean="0">
                <a:cs typeface="Arial"/>
              </a:rPr>
              <a:t>OLI</a:t>
            </a:r>
            <a:r>
              <a:rPr lang="it-IT" sz="1100" b="1" i="1" spc="-65" dirty="0" smtClean="0">
                <a:cs typeface="Arial"/>
              </a:rPr>
              <a:t> </a:t>
            </a:r>
            <a:r>
              <a:rPr lang="it-IT" sz="1100" b="1" dirty="0" smtClean="0"/>
              <a:t>INTRODUZIONE: LA CARTA DEI SERVIZI </a:t>
            </a:r>
            <a:endParaRPr lang="it-IT" sz="1100" dirty="0" smtClean="0"/>
          </a:p>
          <a:p>
            <a:r>
              <a:rPr lang="it-IT" sz="1100" dirty="0" smtClean="0"/>
              <a:t> </a:t>
            </a:r>
          </a:p>
          <a:p>
            <a:r>
              <a:rPr lang="it-IT" sz="1100" dirty="0" smtClean="0"/>
              <a:t>La Carta dei Servizi presenta i servizi e le attività che il progetto Questa Casa non è un albergo - Rainbow Center Napoli realizza nel 2022 da ATS i Ken ONLUS e </a:t>
            </a:r>
            <a:r>
              <a:rPr lang="it-IT" sz="1100" dirty="0" err="1" smtClean="0"/>
              <a:t>C.O.R.A.</a:t>
            </a:r>
            <a:r>
              <a:rPr lang="it-IT" sz="1100" dirty="0" smtClean="0"/>
              <a:t> ONLUS.</a:t>
            </a:r>
          </a:p>
          <a:p>
            <a:r>
              <a:rPr lang="it-IT" sz="1100" dirty="0" smtClean="0"/>
              <a:t> </a:t>
            </a:r>
          </a:p>
          <a:p>
            <a:r>
              <a:rPr lang="it-IT" sz="1100" dirty="0" smtClean="0"/>
              <a:t>Ha lo scopo di informare il lettore sui servizi offerti illustrandone le modalità di accesso e sulle attività di progetto Questa Casa non è un albergo - Rainbow Center Napoli</a:t>
            </a:r>
          </a:p>
          <a:p>
            <a:r>
              <a:rPr lang="it-IT" sz="1100" dirty="0" smtClean="0"/>
              <a:t> </a:t>
            </a:r>
          </a:p>
          <a:p>
            <a:r>
              <a:rPr lang="it-IT" sz="1100" dirty="0" smtClean="0"/>
              <a:t>Contiene le informazioni sostanziali, mentre ulteriori dettagli possono essere reperiti sul sito web </a:t>
            </a:r>
            <a:r>
              <a:rPr lang="it-IT" sz="1100" u="sng" dirty="0" smtClean="0">
                <a:hlinkClick r:id="rId3"/>
              </a:rPr>
              <a:t>www.i-ken.org</a:t>
            </a:r>
            <a:r>
              <a:rPr lang="it-IT" sz="1100" dirty="0" smtClean="0"/>
              <a:t>  o contattando la sede centrale o le sedi territoriali di progetto Questa Casa non è un albergo - Rainbow  Center Napoli cui indirizzi e recapiti sono reperibili nell’apposita sezione del sito stesso.</a:t>
            </a:r>
          </a:p>
          <a:p>
            <a:r>
              <a:rPr lang="it-IT" sz="1100" b="1" dirty="0" smtClean="0"/>
              <a:t>CHI SIAMO E COSA FACCIAMO</a:t>
            </a:r>
            <a:endParaRPr lang="it-IT" sz="1100" dirty="0" smtClean="0"/>
          </a:p>
          <a:p>
            <a:r>
              <a:rPr lang="it-IT" sz="1100" dirty="0" smtClean="0"/>
              <a:t>L’Associazione  i Ken APS Onlus, in partenariato con l’associazione </a:t>
            </a:r>
            <a:r>
              <a:rPr lang="it-IT" sz="1100" dirty="0" err="1" smtClean="0"/>
              <a:t>C.O.R.A.</a:t>
            </a:r>
            <a:r>
              <a:rPr lang="it-IT" sz="1100" dirty="0" smtClean="0"/>
              <a:t> ONLUS  ha partecipato e vinto “l’Avviso pubblico per la selezione di progetti per la costituzione di Centri contro le discriminazioni motivate da orientamento sessuale e identità di genere” indetto dalla Presidenza del Consiglio dei Ministri–Ufficio UNAR  al fine di potenziare l’offerta di posti letto e di servizi nella città di Napoli del nostro progetto  “Casa rifugio per giovani omosessuali e transgender vittime di violenza e/o maltrattamento” dal titolo </a:t>
            </a:r>
            <a:r>
              <a:rPr lang="it-IT" sz="1100" b="1" i="1" dirty="0" smtClean="0"/>
              <a:t>“Questa casa non è un Albergo”</a:t>
            </a:r>
            <a:r>
              <a:rPr lang="it-IT" sz="1100" dirty="0" smtClean="0"/>
              <a:t> conosciuto anche come “</a:t>
            </a:r>
            <a:r>
              <a:rPr lang="it-IT" sz="1100" b="1" dirty="0" smtClean="0"/>
              <a:t>Rainbow Center Napoli “ </a:t>
            </a:r>
            <a:r>
              <a:rPr lang="it-IT" sz="1100" dirty="0" smtClean="0"/>
              <a:t>che si svolge nel bene confiscato alla mafia intitolato a “Silvia Ruotolo ed a tutte le vittime innocenti della alla mafia”  gestito dalla nostra associazione e sito in Napoli alla Via Antonio Genovesi n. 36. </a:t>
            </a:r>
          </a:p>
          <a:p>
            <a:r>
              <a:rPr lang="it-IT" sz="1100" dirty="0" smtClean="0"/>
              <a:t>Rafforzando la nostra visione d’intervento, a 5 anni dall’avvio delle attività e dall’inaugurazione del progetto ,ancora attivo, attraverso il nostro progetto realizzeremo un potenziamento del doppio dei posti letto per persone </a:t>
            </a:r>
            <a:r>
              <a:rPr lang="it-IT" sz="1100" dirty="0" err="1" smtClean="0"/>
              <a:t>LGBT+</a:t>
            </a:r>
            <a:r>
              <a:rPr lang="it-IT" sz="1100" dirty="0" smtClean="0"/>
              <a:t> vittime di violenza, oltre ad offrire e potenziare i servizi già esistenti in collaborazione con i nostri partner di progetto </a:t>
            </a:r>
            <a:r>
              <a:rPr lang="it-IT" sz="1100" b="1" dirty="0" smtClean="0"/>
              <a:t>Associazione </a:t>
            </a:r>
            <a:r>
              <a:rPr lang="it-IT" sz="1100" b="1" dirty="0" err="1" smtClean="0"/>
              <a:t>C.O.R.A.</a:t>
            </a:r>
            <a:r>
              <a:rPr lang="it-IT" sz="1100" dirty="0" smtClean="0"/>
              <a:t> in quella che ad oggi è la prima casa rifugio LGBT + della città di Napoli e del Mezzogiorno oltre che il primo centro culturale polifunzionale giovanile </a:t>
            </a:r>
            <a:r>
              <a:rPr lang="it-IT" sz="1100" dirty="0" err="1" smtClean="0"/>
              <a:t>LGBT+</a:t>
            </a:r>
            <a:r>
              <a:rPr lang="it-IT" sz="1100" dirty="0" smtClean="0"/>
              <a:t> ubicato in un appartamento riutilizzato socialmente e sottratto alla camorra. </a:t>
            </a:r>
          </a:p>
          <a:p>
            <a:r>
              <a:rPr lang="it-IT" sz="1100" dirty="0" smtClean="0"/>
              <a:t>Tale unità immobiliare è affidata in gestione all’A.P.S. i Ken ONLUS dal Comune di Napoli per la realizzazione in convenzione di una Casa Accoglienza, di secondo livello, per giovani Omosessuali e Transgender vittime di maltrattamenti e/o violenze fondate sull’orientamento sessuale e/o sull’identità di genere. La stessa assolve la funzione di pronto intervento per brevi accoglienze al fine dell’affidamento a strutture competenti in convenzione e/o che abbiano i requisiti di Centri di bassa soglia. L’immobile già assolve da anni il punto di riferimento dei bisogni abitativi di giovani </a:t>
            </a:r>
            <a:r>
              <a:rPr lang="it-IT" sz="1100" dirty="0" err="1" smtClean="0"/>
              <a:t>LGBT+</a:t>
            </a:r>
            <a:r>
              <a:rPr lang="it-IT" sz="1100" dirty="0" smtClean="0"/>
              <a:t> Italiani e Stranieri vittime di persecuzioni e violenze oltre che di restituzione sociale e riutilizzo di un bene confiscato alla mafia già dedicato alla memoria di “Silvia Ruotolo e a tutte le vittime innocenti della mafia”. </a:t>
            </a:r>
            <a:endParaRPr sz="1100" dirty="0">
              <a:cs typeface="Arial"/>
            </a:endParaRPr>
          </a:p>
        </p:txBody>
      </p:sp>
      <p:pic>
        <p:nvPicPr>
          <p:cNvPr id="9" name="Immagine 8" descr="cuore-arcobaleno-fondo-trasparen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1000" y="190934"/>
            <a:ext cx="8001000" cy="1613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 smtClean="0"/>
              <a:t/>
            </a:r>
            <a:br>
              <a:rPr lang="it-IT" sz="1100" dirty="0" smtClean="0"/>
            </a:br>
            <a:r>
              <a:rPr lang="it-IT" sz="1100" dirty="0" smtClean="0"/>
              <a:t>All’interno dell’immobile sono già strutturati servizi per i residenti e la cittadinanza attraverso i professionisti dello sportello RAINBOW CENTER NAPOLI “a Silvia Ruotolo” che completa l’offerta dei servizi dell’Associazione avviata nel 2005 a Napoli con lo sportello Rainbow center Napoli “Nuovi Diritti” realizzato in convenzione e presso la sede della CGIL </a:t>
            </a:r>
            <a:r>
              <a:rPr lang="it-IT" sz="1100" dirty="0" err="1" smtClean="0"/>
              <a:t>Campania-Napoli</a:t>
            </a:r>
            <a:r>
              <a:rPr lang="it-IT" sz="1100" dirty="0" smtClean="0"/>
              <a:t>.</a:t>
            </a:r>
          </a:p>
          <a:p>
            <a:r>
              <a:rPr lang="it-IT" sz="1100" dirty="0" smtClean="0"/>
              <a:t>Come potenziamento dei servizi agli ospiti residenti si prevedono il raddoppio dei posti letto passando dai due attuali a quattro con relativi lavori di adeguamento strutturale ed adattamento degli spazi per garantire privacy e distanziamento degli ospiti.</a:t>
            </a:r>
          </a:p>
          <a:p>
            <a:r>
              <a:rPr lang="it-IT" sz="1100" dirty="0" smtClean="0"/>
              <a:t>A supporto della ospitalità ed a potenziamento dei servizi a Sportello dell’associazione già erogati, si affiancheranno agli specialisti già presenti in struttura, quali psicologici ed avvocati, tutte le altre figure professionali previste dal bando così come riportato.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it-IT" sz="1000" dirty="0">
              <a:cs typeface="Arial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81000" y="1751856"/>
            <a:ext cx="8458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Destinatari Diretti:</a:t>
            </a: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 destinatari diretti della proposta progettuale sono le Persone 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LGBT+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in particolare le </a:t>
            </a:r>
            <a:r>
              <a:rPr kumimoji="0" lang="it-I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Persone </a:t>
            </a:r>
            <a:r>
              <a:rPr kumimoji="0" lang="it-IT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LGBT+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maggiorenni vittime di violenza domestica e/o in condizioni di disagio economico aggravate dalle conseguenze della pandemia da Covid-19.</a:t>
            </a: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Inoltre tra i destinatari diretti del progetto vanno specificati i giovani 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LGBT+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di età compresa tra 16 e 35 anni che vivono discriminazione e violenza in ambito familiare o sociale per la propria condizione personale e sono privi di luoghi "protetti" presso cui avviare percorsi di inclusione e reinserimento sociale e lavorativo. Inoltre sono beneficiari diretti degli interventi delle attività progettuali le famiglie di provenienza del target di riferimento. </a:t>
            </a: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A queste persone viene offerta la possibilità di intraprendere percorsi volti alla riconciliazione familiare attraverso la conoscenza di dinamiche e vissuti differenti capaci di destrutturare il meccanismo delle aspettative tradite rispetto all'autonomia di scelta dei percorsi di vita dei propri figli.</a:t>
            </a: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ahoma" pitchFamily="34" charset="0"/>
              </a:rPr>
              <a:t>Finalità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ahoma" pitchFamily="34" charset="0"/>
              </a:rPr>
              <a:t>:</a:t>
            </a: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Sviluppare l’emersione dei luoghi giovanili di socializzazione e partecipazione </a:t>
            </a:r>
            <a:r>
              <a:rPr kumimoji="0" lang="it-IT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LGBT+</a:t>
            </a: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, attraverso la creazione di luoghi della dignità, nei quali sviluppare opportunità di condivisione e di conoscenza reciproca e del superamento della diffidenza alla differenza;</a:t>
            </a: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Sviluppare azioni svolte su bisogni impliciti quali la comunicazione, la condivisione di simboli, i momenti ludici e di festa;</a:t>
            </a: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La proposizione del conseguimento di valori comuni, potenziando la capacità di ascolto di ognuno, stimolando partecipazione, la maggior consapevolezza e la percezione del "poter fare", del “poter essere se stessi”;</a:t>
            </a: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Costruire quella comune consapevolezza che insegni a far considerare l’omosessualità e/o la transessualità come condizione della persona e non come libera scelta e che pertanto è un valore aggiunto, una ricchezza da valorizzare, una risorsa strategica per la società.</a:t>
            </a: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Limitare il senso di solitudine ed abbandono nei giovani, uno dei motivi di forte disagio personale e cagione di suicidio.</a:t>
            </a: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5" name="Immagine 4" descr="cuore-arcobaleno-fondo-trasparen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  <p:pic>
        <p:nvPicPr>
          <p:cNvPr id="6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74000" y="4221224"/>
            <a:ext cx="1270000" cy="26367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o 8"/>
          <p:cNvSpPr/>
          <p:nvPr/>
        </p:nvSpPr>
        <p:spPr>
          <a:xfrm>
            <a:off x="0" y="381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 Ken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2800" y="2895600"/>
            <a:ext cx="1768475" cy="36718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7200" y="1376555"/>
            <a:ext cx="6172200" cy="1595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Lo scopo dell’associazione 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i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Ken 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ONLUS è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quello di promuovere 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il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superamento </a:t>
            </a:r>
            <a:r>
              <a:rPr sz="1400" spc="-25" dirty="0">
                <a:solidFill>
                  <a:srgbClr val="303030"/>
                </a:solidFill>
                <a:latin typeface="+mj-lt"/>
                <a:cs typeface="Arial MT"/>
              </a:rPr>
              <a:t>di </a:t>
            </a:r>
            <a:r>
              <a:rPr sz="1400" spc="-2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differenza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di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origine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 sociale,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religiosa,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economica,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culturale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attraverso</a:t>
            </a:r>
            <a:r>
              <a:rPr sz="140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iniziative 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educative 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e socio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culturali.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In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particolare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si propone di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svolgere </a:t>
            </a:r>
            <a:r>
              <a:rPr sz="1400" spc="-20" dirty="0">
                <a:solidFill>
                  <a:srgbClr val="303030"/>
                </a:solidFill>
                <a:latin typeface="+mj-lt"/>
                <a:cs typeface="Arial MT"/>
              </a:rPr>
              <a:t>un’opera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educativa, 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informativa,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di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sviluppo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dirty="0">
                <a:solidFill>
                  <a:srgbClr val="303030"/>
                </a:solidFill>
                <a:latin typeface="+mj-lt"/>
                <a:cs typeface="Arial MT"/>
              </a:rPr>
              <a:t>e</a:t>
            </a:r>
            <a:r>
              <a:rPr sz="1400" spc="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di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sostegno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relativamente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 alle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dinamiche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ed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alle 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 problematiche,</a:t>
            </a:r>
            <a:r>
              <a:rPr sz="1400" spc="-10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individuali</a:t>
            </a:r>
            <a:r>
              <a:rPr sz="1400" spc="-11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+mj-lt"/>
                <a:cs typeface="Arial MT"/>
              </a:rPr>
              <a:t>e</a:t>
            </a:r>
            <a:r>
              <a:rPr sz="1400" spc="-2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5" dirty="0">
                <a:solidFill>
                  <a:srgbClr val="303030"/>
                </a:solidFill>
                <a:latin typeface="+mj-lt"/>
                <a:cs typeface="Arial MT"/>
              </a:rPr>
              <a:t>sociali</a:t>
            </a:r>
            <a:r>
              <a:rPr sz="1400" spc="-120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dirty="0">
                <a:solidFill>
                  <a:srgbClr val="303030"/>
                </a:solidFill>
                <a:latin typeface="+mj-lt"/>
                <a:cs typeface="Arial MT"/>
              </a:rPr>
              <a:t>connesse</a:t>
            </a:r>
            <a:r>
              <a:rPr sz="1400" spc="-7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dirty="0">
                <a:solidFill>
                  <a:srgbClr val="303030"/>
                </a:solidFill>
                <a:latin typeface="+mj-lt"/>
                <a:cs typeface="Arial MT"/>
              </a:rPr>
              <a:t>all’essere</a:t>
            </a:r>
            <a:r>
              <a:rPr sz="1400" spc="-195" dirty="0">
                <a:solidFill>
                  <a:srgbClr val="303030"/>
                </a:solidFill>
                <a:latin typeface="+mj-lt"/>
                <a:cs typeface="Arial MT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+mj-lt"/>
                <a:cs typeface="Arial MT"/>
              </a:rPr>
              <a:t>omosessuale</a:t>
            </a:r>
            <a:endParaRPr sz="1400" dirty="0">
              <a:latin typeface="+mj-l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3124200"/>
            <a:ext cx="6172200" cy="6257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i</a:t>
            </a:r>
            <a:r>
              <a:rPr sz="1400" spc="-2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Ken</a:t>
            </a:r>
            <a:r>
              <a:rPr sz="1400" spc="-35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dirty="0">
                <a:solidFill>
                  <a:srgbClr val="232323"/>
                </a:solidFill>
                <a:latin typeface="+mj-lt"/>
                <a:cs typeface="Arial MT"/>
              </a:rPr>
              <a:t>intende</a:t>
            </a:r>
            <a:r>
              <a:rPr sz="1400" spc="-11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operare</a:t>
            </a:r>
            <a:r>
              <a:rPr sz="1400" spc="-95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con</a:t>
            </a:r>
            <a:r>
              <a:rPr sz="1400" spc="-1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un</a:t>
            </a:r>
            <a:r>
              <a:rPr sz="1400" spc="-4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dirty="0">
                <a:solidFill>
                  <a:srgbClr val="232323"/>
                </a:solidFill>
                <a:latin typeface="+mj-lt"/>
                <a:cs typeface="Arial MT"/>
              </a:rPr>
              <a:t>forte</a:t>
            </a:r>
            <a:r>
              <a:rPr sz="1400" spc="-55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5" dirty="0">
                <a:solidFill>
                  <a:srgbClr val="232323"/>
                </a:solidFill>
                <a:latin typeface="+mj-lt"/>
                <a:cs typeface="Arial MT"/>
              </a:rPr>
              <a:t>spirito</a:t>
            </a:r>
            <a:r>
              <a:rPr sz="1400" spc="-85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di</a:t>
            </a:r>
            <a:r>
              <a:rPr sz="1400" spc="-10" dirty="0">
                <a:solidFill>
                  <a:srgbClr val="232323"/>
                </a:solidFill>
                <a:latin typeface="+mj-lt"/>
                <a:cs typeface="Arial MT"/>
              </a:rPr>
              <a:t> collaborazione</a:t>
            </a:r>
            <a:r>
              <a:rPr sz="1400" spc="-11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con</a:t>
            </a:r>
            <a:r>
              <a:rPr sz="1400" spc="-5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5" dirty="0">
                <a:solidFill>
                  <a:srgbClr val="232323"/>
                </a:solidFill>
                <a:latin typeface="+mj-lt"/>
                <a:cs typeface="Arial MT"/>
              </a:rPr>
              <a:t>le</a:t>
            </a:r>
            <a:r>
              <a:rPr sz="1400" spc="-35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istituzioni</a:t>
            </a:r>
            <a:r>
              <a:rPr sz="1400" spc="-114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pubbliche </a:t>
            </a:r>
            <a:r>
              <a:rPr sz="1400" spc="-32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e</a:t>
            </a:r>
            <a:r>
              <a:rPr sz="1400" spc="-4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5" dirty="0">
                <a:solidFill>
                  <a:srgbClr val="232323"/>
                </a:solidFill>
                <a:latin typeface="+mj-lt"/>
                <a:cs typeface="Arial MT"/>
              </a:rPr>
              <a:t>gli</a:t>
            </a:r>
            <a:r>
              <a:rPr sz="1400" spc="-7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dirty="0">
                <a:solidFill>
                  <a:srgbClr val="232323"/>
                </a:solidFill>
                <a:latin typeface="+mj-lt"/>
                <a:cs typeface="Arial MT"/>
              </a:rPr>
              <a:t>altri</a:t>
            </a:r>
            <a:r>
              <a:rPr sz="1400" spc="-7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soggetti</a:t>
            </a:r>
            <a:r>
              <a:rPr sz="1400" spc="-75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dirty="0">
                <a:solidFill>
                  <a:srgbClr val="232323"/>
                </a:solidFill>
                <a:latin typeface="+mj-lt"/>
                <a:cs typeface="Arial MT"/>
              </a:rPr>
              <a:t>sociali</a:t>
            </a:r>
            <a:r>
              <a:rPr sz="1400" spc="-10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per</a:t>
            </a:r>
            <a:r>
              <a:rPr sz="1400" spc="-4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15" dirty="0">
                <a:solidFill>
                  <a:srgbClr val="303030"/>
                </a:solidFill>
                <a:latin typeface="+mj-lt"/>
                <a:cs typeface="Arial MT"/>
              </a:rPr>
              <a:t>costruire</a:t>
            </a:r>
            <a:r>
              <a:rPr sz="1400" spc="-11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un</a:t>
            </a:r>
            <a:r>
              <a:rPr sz="1400" spc="15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dirty="0">
                <a:solidFill>
                  <a:srgbClr val="232323"/>
                </a:solidFill>
                <a:latin typeface="+mj-lt"/>
                <a:cs typeface="Arial MT"/>
              </a:rPr>
              <a:t>vero</a:t>
            </a:r>
            <a:r>
              <a:rPr sz="1400" spc="-55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dirty="0">
                <a:solidFill>
                  <a:srgbClr val="232323"/>
                </a:solidFill>
                <a:latin typeface="+mj-lt"/>
                <a:cs typeface="Arial MT"/>
              </a:rPr>
              <a:t>“lavoro</a:t>
            </a:r>
            <a:r>
              <a:rPr sz="1400" spc="-114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dirty="0">
                <a:solidFill>
                  <a:srgbClr val="232323"/>
                </a:solidFill>
                <a:latin typeface="+mj-lt"/>
                <a:cs typeface="Arial MT"/>
              </a:rPr>
              <a:t>di</a:t>
            </a:r>
            <a:r>
              <a:rPr sz="1400" spc="-40" dirty="0">
                <a:solidFill>
                  <a:srgbClr val="232323"/>
                </a:solidFill>
                <a:latin typeface="+mj-lt"/>
                <a:cs typeface="Arial MT"/>
              </a:rPr>
              <a:t> </a:t>
            </a:r>
            <a:r>
              <a:rPr sz="1400" dirty="0">
                <a:solidFill>
                  <a:srgbClr val="232323"/>
                </a:solidFill>
                <a:latin typeface="+mj-lt"/>
                <a:cs typeface="Arial MT"/>
              </a:rPr>
              <a:t>rete”.</a:t>
            </a:r>
            <a:endParaRPr sz="1400" dirty="0">
              <a:latin typeface="+mj-l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3891155"/>
            <a:ext cx="6096000" cy="1595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400" spc="-5" dirty="0">
                <a:latin typeface="+mj-lt"/>
                <a:cs typeface="Arial MT"/>
              </a:rPr>
              <a:t>i</a:t>
            </a:r>
            <a:r>
              <a:rPr sz="1400" dirty="0">
                <a:latin typeface="+mj-lt"/>
                <a:cs typeface="Arial MT"/>
              </a:rPr>
              <a:t> </a:t>
            </a:r>
            <a:r>
              <a:rPr sz="1400" spc="-15" dirty="0">
                <a:latin typeface="+mj-lt"/>
                <a:cs typeface="Arial MT"/>
              </a:rPr>
              <a:t>Ken</a:t>
            </a:r>
            <a:r>
              <a:rPr sz="1400" spc="-10" dirty="0">
                <a:latin typeface="+mj-lt"/>
                <a:cs typeface="Arial MT"/>
              </a:rPr>
              <a:t> </a:t>
            </a:r>
            <a:r>
              <a:rPr sz="1400" spc="-15" dirty="0">
                <a:latin typeface="+mj-lt"/>
                <a:cs typeface="Arial MT"/>
              </a:rPr>
              <a:t>vuole essere uno</a:t>
            </a:r>
            <a:r>
              <a:rPr sz="1400" spc="-10" dirty="0">
                <a:latin typeface="+mj-lt"/>
                <a:cs typeface="Arial MT"/>
              </a:rPr>
              <a:t> “stimolo</a:t>
            </a:r>
            <a:r>
              <a:rPr sz="1400" spc="310" dirty="0">
                <a:latin typeface="+mj-lt"/>
                <a:cs typeface="Arial MT"/>
              </a:rPr>
              <a:t> </a:t>
            </a:r>
            <a:r>
              <a:rPr sz="1400" spc="-10" dirty="0">
                <a:latin typeface="+mj-lt"/>
                <a:cs typeface="Arial MT"/>
              </a:rPr>
              <a:t>culturale”</a:t>
            </a:r>
            <a:r>
              <a:rPr sz="1400" spc="315" dirty="0">
                <a:latin typeface="+mj-lt"/>
                <a:cs typeface="Arial MT"/>
              </a:rPr>
              <a:t> </a:t>
            </a:r>
            <a:r>
              <a:rPr sz="1400" spc="-10" dirty="0">
                <a:latin typeface="+mj-lt"/>
                <a:cs typeface="Arial MT"/>
              </a:rPr>
              <a:t>per</a:t>
            </a:r>
            <a:r>
              <a:rPr sz="1400" spc="315" dirty="0">
                <a:latin typeface="+mj-lt"/>
                <a:cs typeface="Arial MT"/>
              </a:rPr>
              <a:t> </a:t>
            </a:r>
            <a:r>
              <a:rPr sz="1400" spc="-15" dirty="0">
                <a:latin typeface="+mj-lt"/>
                <a:cs typeface="Arial MT"/>
              </a:rPr>
              <a:t>sensibilizzare </a:t>
            </a:r>
            <a:r>
              <a:rPr sz="1400" spc="-5" dirty="0">
                <a:latin typeface="+mj-lt"/>
                <a:cs typeface="Arial MT"/>
              </a:rPr>
              <a:t>la </a:t>
            </a:r>
            <a:r>
              <a:rPr sz="1400" spc="-15" dirty="0">
                <a:latin typeface="+mj-lt"/>
                <a:cs typeface="Arial MT"/>
              </a:rPr>
              <a:t>cittadinanza </a:t>
            </a:r>
            <a:r>
              <a:rPr sz="1400" spc="-10" dirty="0">
                <a:latin typeface="+mj-lt"/>
                <a:cs typeface="Arial MT"/>
              </a:rPr>
              <a:t>sui temi </a:t>
            </a:r>
            <a:r>
              <a:rPr sz="1400" spc="-5" dirty="0">
                <a:latin typeface="+mj-lt"/>
                <a:cs typeface="Arial MT"/>
              </a:rPr>
              <a:t> </a:t>
            </a:r>
            <a:r>
              <a:rPr sz="1400" spc="-10" dirty="0">
                <a:latin typeface="+mj-lt"/>
                <a:cs typeface="Arial MT"/>
              </a:rPr>
              <a:t>della</a:t>
            </a:r>
            <a:r>
              <a:rPr sz="1400" spc="-5" dirty="0">
                <a:latin typeface="+mj-lt"/>
                <a:cs typeface="Arial MT"/>
              </a:rPr>
              <a:t> </a:t>
            </a:r>
            <a:r>
              <a:rPr sz="1400" spc="-15" dirty="0">
                <a:latin typeface="+mj-lt"/>
                <a:cs typeface="Arial MT"/>
              </a:rPr>
              <a:t>partecipazione</a:t>
            </a:r>
            <a:r>
              <a:rPr sz="1400" spc="-10" dirty="0">
                <a:latin typeface="+mj-lt"/>
                <a:cs typeface="Arial MT"/>
              </a:rPr>
              <a:t> </a:t>
            </a:r>
            <a:r>
              <a:rPr sz="1400" spc="-15" dirty="0">
                <a:latin typeface="+mj-lt"/>
                <a:cs typeface="Arial MT"/>
              </a:rPr>
              <a:t>democratica</a:t>
            </a:r>
            <a:r>
              <a:rPr sz="1400" spc="-10" dirty="0">
                <a:latin typeface="+mj-lt"/>
                <a:cs typeface="Arial MT"/>
              </a:rPr>
              <a:t> attiva</a:t>
            </a:r>
            <a:r>
              <a:rPr sz="1400" spc="-5" dirty="0">
                <a:latin typeface="+mj-lt"/>
                <a:cs typeface="Arial MT"/>
              </a:rPr>
              <a:t> </a:t>
            </a:r>
            <a:r>
              <a:rPr sz="1400" spc="-10" dirty="0">
                <a:latin typeface="+mj-lt"/>
                <a:cs typeface="Arial MT"/>
              </a:rPr>
              <a:t>alla </a:t>
            </a:r>
            <a:r>
              <a:rPr sz="1400" dirty="0">
                <a:latin typeface="+mj-lt"/>
                <a:cs typeface="Arial MT"/>
              </a:rPr>
              <a:t>vita </a:t>
            </a:r>
            <a:r>
              <a:rPr sz="1400" spc="-10" dirty="0">
                <a:latin typeface="+mj-lt"/>
                <a:cs typeface="Arial MT"/>
              </a:rPr>
              <a:t>della </a:t>
            </a:r>
            <a:r>
              <a:rPr sz="1400" spc="-15" dirty="0">
                <a:latin typeface="+mj-lt"/>
                <a:cs typeface="Arial MT"/>
              </a:rPr>
              <a:t>Repubblica,</a:t>
            </a:r>
            <a:r>
              <a:rPr sz="1400" spc="-10" dirty="0">
                <a:latin typeface="+mj-lt"/>
                <a:cs typeface="Arial MT"/>
              </a:rPr>
              <a:t> della</a:t>
            </a:r>
            <a:r>
              <a:rPr sz="1400" spc="310" dirty="0">
                <a:latin typeface="+mj-lt"/>
                <a:cs typeface="Arial MT"/>
              </a:rPr>
              <a:t> </a:t>
            </a:r>
            <a:r>
              <a:rPr sz="1400" spc="-15" dirty="0">
                <a:latin typeface="+mj-lt"/>
                <a:cs typeface="Arial MT"/>
              </a:rPr>
              <a:t>solidarietà</a:t>
            </a:r>
            <a:r>
              <a:rPr sz="1400" spc="305" dirty="0">
                <a:latin typeface="+mj-lt"/>
                <a:cs typeface="Arial MT"/>
              </a:rPr>
              <a:t> </a:t>
            </a:r>
            <a:r>
              <a:rPr sz="1400" spc="-5" dirty="0">
                <a:latin typeface="+mj-lt"/>
                <a:cs typeface="Arial MT"/>
              </a:rPr>
              <a:t>e </a:t>
            </a:r>
            <a:r>
              <a:rPr sz="1400" dirty="0">
                <a:latin typeface="+mj-lt"/>
                <a:cs typeface="Arial MT"/>
              </a:rPr>
              <a:t> </a:t>
            </a:r>
            <a:r>
              <a:rPr sz="1400" spc="-10" dirty="0">
                <a:latin typeface="+mj-lt"/>
                <a:cs typeface="Arial MT"/>
              </a:rPr>
              <a:t>della </a:t>
            </a:r>
            <a:r>
              <a:rPr sz="1400" spc="-5" dirty="0">
                <a:latin typeface="+mj-lt"/>
                <a:cs typeface="Arial MT"/>
              </a:rPr>
              <a:t>lotta </a:t>
            </a:r>
            <a:r>
              <a:rPr sz="1400" spc="-15" dirty="0">
                <a:latin typeface="+mj-lt"/>
                <a:cs typeface="Arial MT"/>
              </a:rPr>
              <a:t>all’esclusione sociale per </a:t>
            </a:r>
            <a:r>
              <a:rPr sz="1400" spc="-10" dirty="0">
                <a:latin typeface="+mj-lt"/>
                <a:cs typeface="Arial MT"/>
              </a:rPr>
              <a:t>motivi </a:t>
            </a:r>
            <a:r>
              <a:rPr sz="1400" spc="-15" dirty="0">
                <a:latin typeface="+mj-lt"/>
                <a:cs typeface="Arial MT"/>
              </a:rPr>
              <a:t>di </a:t>
            </a:r>
            <a:r>
              <a:rPr sz="1400" spc="-5" dirty="0">
                <a:latin typeface="+mj-lt"/>
                <a:cs typeface="Arial MT"/>
              </a:rPr>
              <a:t>sesso, </a:t>
            </a:r>
            <a:r>
              <a:rPr sz="1400" spc="-15" dirty="0">
                <a:latin typeface="+mj-lt"/>
                <a:cs typeface="Arial MT"/>
              </a:rPr>
              <a:t>di </a:t>
            </a:r>
            <a:r>
              <a:rPr sz="1400" spc="-10" dirty="0">
                <a:latin typeface="+mj-lt"/>
                <a:cs typeface="Arial MT"/>
              </a:rPr>
              <a:t>razza, </a:t>
            </a:r>
            <a:r>
              <a:rPr sz="1400" spc="-15" dirty="0">
                <a:latin typeface="+mj-lt"/>
                <a:cs typeface="Arial MT"/>
              </a:rPr>
              <a:t>di </a:t>
            </a:r>
            <a:r>
              <a:rPr sz="1400" spc="-10" dirty="0">
                <a:latin typeface="+mj-lt"/>
                <a:cs typeface="Arial MT"/>
              </a:rPr>
              <a:t>lingua, </a:t>
            </a:r>
            <a:r>
              <a:rPr sz="1400" spc="-15" dirty="0">
                <a:latin typeface="+mj-lt"/>
                <a:cs typeface="Arial MT"/>
              </a:rPr>
              <a:t>di religione </a:t>
            </a:r>
            <a:r>
              <a:rPr sz="1400" spc="-25" dirty="0">
                <a:latin typeface="+mj-lt"/>
                <a:cs typeface="Arial MT"/>
              </a:rPr>
              <a:t>di </a:t>
            </a:r>
            <a:r>
              <a:rPr sz="1400" spc="-20" dirty="0">
                <a:latin typeface="+mj-lt"/>
                <a:cs typeface="Arial MT"/>
              </a:rPr>
              <a:t> </a:t>
            </a:r>
            <a:r>
              <a:rPr sz="1400" spc="-15" dirty="0">
                <a:latin typeface="+mj-lt"/>
                <a:cs typeface="Arial MT"/>
              </a:rPr>
              <a:t>opinioni politiche, di condizioni </a:t>
            </a:r>
            <a:r>
              <a:rPr sz="1400" spc="-5" dirty="0">
                <a:solidFill>
                  <a:srgbClr val="232323"/>
                </a:solidFill>
                <a:latin typeface="+mj-lt"/>
                <a:cs typeface="Arial MT"/>
              </a:rPr>
              <a:t>personali</a:t>
            </a:r>
            <a:r>
              <a:rPr sz="1400" spc="-10" dirty="0">
                <a:latin typeface="+mj-lt"/>
                <a:cs typeface="Arial MT"/>
              </a:rPr>
              <a:t> </a:t>
            </a:r>
            <a:r>
              <a:rPr sz="1400" dirty="0">
                <a:latin typeface="+mj-lt"/>
                <a:cs typeface="Arial MT"/>
              </a:rPr>
              <a:t>e </a:t>
            </a:r>
            <a:r>
              <a:rPr sz="1400" spc="-15" dirty="0">
                <a:latin typeface="+mj-lt"/>
                <a:cs typeface="Arial MT"/>
              </a:rPr>
              <a:t>sociali </a:t>
            </a:r>
            <a:r>
              <a:rPr sz="1400" dirty="0">
                <a:latin typeface="+mj-lt"/>
                <a:cs typeface="Arial MT"/>
              </a:rPr>
              <a:t>e </a:t>
            </a:r>
            <a:r>
              <a:rPr sz="1400" spc="-20" dirty="0">
                <a:latin typeface="+mj-lt"/>
                <a:cs typeface="Arial MT"/>
              </a:rPr>
              <a:t>del </a:t>
            </a:r>
            <a:r>
              <a:rPr sz="1400" spc="-15" dirty="0">
                <a:latin typeface="+mj-lt"/>
                <a:cs typeface="Arial MT"/>
              </a:rPr>
              <a:t>pieno esercizio della libertà </a:t>
            </a:r>
            <a:r>
              <a:rPr sz="1400" spc="-25" dirty="0">
                <a:latin typeface="+mj-lt"/>
                <a:cs typeface="Arial MT"/>
              </a:rPr>
              <a:t>di </a:t>
            </a:r>
            <a:r>
              <a:rPr sz="1400" spc="-20" dirty="0">
                <a:latin typeface="+mj-lt"/>
                <a:cs typeface="Arial MT"/>
              </a:rPr>
              <a:t> </a:t>
            </a:r>
            <a:r>
              <a:rPr sz="1400" spc="-5" dirty="0">
                <a:latin typeface="+mj-lt"/>
                <a:cs typeface="Arial MT"/>
              </a:rPr>
              <a:t>espressione</a:t>
            </a:r>
            <a:r>
              <a:rPr sz="1400" spc="-110" dirty="0">
                <a:latin typeface="+mj-lt"/>
                <a:cs typeface="Arial MT"/>
              </a:rPr>
              <a:t> </a:t>
            </a:r>
            <a:r>
              <a:rPr sz="1400" spc="-5" dirty="0">
                <a:latin typeface="+mj-lt"/>
                <a:cs typeface="Arial MT"/>
              </a:rPr>
              <a:t>omosessuale.</a:t>
            </a:r>
            <a:endParaRPr sz="1400" dirty="0">
              <a:latin typeface="+mj-l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10" name="Immagine 9" descr="cuore-arcobaleno-fondo-trasparen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rviz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4267200" cy="6144768"/>
          </a:xfrm>
          <a:prstGeom prst="rect">
            <a:avLst/>
          </a:prstGeom>
        </p:spPr>
      </p:pic>
      <p:pic>
        <p:nvPicPr>
          <p:cNvPr id="3" name="Immagine 2" descr="Targa-definitiva-testo-tracciato 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0"/>
            <a:ext cx="4518373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o pacc covid fondazione banco napoli (4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4000500"/>
            <a:ext cx="3810000" cy="2857500"/>
          </a:xfrm>
          <a:prstGeom prst="rect">
            <a:avLst/>
          </a:prstGeom>
        </p:spPr>
      </p:pic>
      <p:pic>
        <p:nvPicPr>
          <p:cNvPr id="16" name="Immagine 15" descr="a silvia (2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4826000"/>
            <a:ext cx="3048000" cy="2032000"/>
          </a:xfrm>
          <a:prstGeom prst="rect">
            <a:avLst/>
          </a:prstGeom>
        </p:spPr>
      </p:pic>
      <p:pic>
        <p:nvPicPr>
          <p:cNvPr id="2" name="Immagine 1" descr="IMG_27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44878">
            <a:off x="65909" y="48331"/>
            <a:ext cx="1371600" cy="1828800"/>
          </a:xfrm>
          <a:prstGeom prst="rect">
            <a:avLst/>
          </a:prstGeom>
        </p:spPr>
      </p:pic>
      <p:pic>
        <p:nvPicPr>
          <p:cNvPr id="3" name="Immagine 2" descr="IMG_44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3200400"/>
            <a:ext cx="2362200" cy="1771650"/>
          </a:xfrm>
          <a:prstGeom prst="rect">
            <a:avLst/>
          </a:prstGeom>
        </p:spPr>
      </p:pic>
      <p:pic>
        <p:nvPicPr>
          <p:cNvPr id="4" name="Immagine 3" descr="IMG_44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0"/>
            <a:ext cx="1941300" cy="2588400"/>
          </a:xfrm>
          <a:prstGeom prst="rect">
            <a:avLst/>
          </a:prstGeom>
        </p:spPr>
      </p:pic>
      <p:pic>
        <p:nvPicPr>
          <p:cNvPr id="5" name="Immagine 4" descr="IMG-20170915-WA0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3000" y="0"/>
            <a:ext cx="1452139" cy="2586000"/>
          </a:xfrm>
          <a:prstGeom prst="rect">
            <a:avLst/>
          </a:prstGeom>
        </p:spPr>
      </p:pic>
      <p:pic>
        <p:nvPicPr>
          <p:cNvPr id="6" name="Immagine 5" descr="IMG-20171017-WA00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77507" y="0"/>
            <a:ext cx="3066493" cy="1721954"/>
          </a:xfrm>
          <a:prstGeom prst="rect">
            <a:avLst/>
          </a:prstGeom>
        </p:spPr>
      </p:pic>
      <p:pic>
        <p:nvPicPr>
          <p:cNvPr id="7" name="Immagine 6" descr="IMG-20171019-WA001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00400" y="0"/>
            <a:ext cx="1834546" cy="3267000"/>
          </a:xfrm>
          <a:prstGeom prst="rect">
            <a:avLst/>
          </a:prstGeom>
        </p:spPr>
      </p:pic>
      <p:pic>
        <p:nvPicPr>
          <p:cNvPr id="9" name="Immagine 8" descr="IMG-20180131-WA000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62646" y="1752600"/>
            <a:ext cx="2781354" cy="1561035"/>
          </a:xfrm>
          <a:prstGeom prst="rect">
            <a:avLst/>
          </a:prstGeom>
        </p:spPr>
      </p:pic>
      <p:pic>
        <p:nvPicPr>
          <p:cNvPr id="10" name="Immagine 9" descr="Immagine 00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752600"/>
            <a:ext cx="3127200" cy="2345400"/>
          </a:xfrm>
          <a:prstGeom prst="rect">
            <a:avLst/>
          </a:prstGeom>
        </p:spPr>
      </p:pic>
      <p:pic>
        <p:nvPicPr>
          <p:cNvPr id="11" name="Immagine 10" descr="Inaugurazione progetto Casa Rifugio per giovani omosessuali e transgender –  Questa Casa non è un Albergo - Rainbow Center Napoli  (55)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3962400"/>
            <a:ext cx="2095233" cy="1176554"/>
          </a:xfrm>
          <a:prstGeom prst="rect">
            <a:avLst/>
          </a:prstGeom>
        </p:spPr>
      </p:pic>
      <p:pic>
        <p:nvPicPr>
          <p:cNvPr id="12" name="Immagine 11" descr="Inaugurazione progetto Casa Rifugio per giovani omosessuali e transgender –  Questa Casa non è un Albergo - Rainbow Center Napoli  (59)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81600" y="3200400"/>
            <a:ext cx="1698300" cy="2264400"/>
          </a:xfrm>
          <a:prstGeom prst="rect">
            <a:avLst/>
          </a:prstGeom>
        </p:spPr>
      </p:pic>
      <p:pic>
        <p:nvPicPr>
          <p:cNvPr id="13" name="Immagine 12" descr="Inaugurazione progetto Casa Rifugio per giovani omosessuali e transgender –  Questa Casa non è un Albergo - Rainbow Center Napoli  (88)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038600" y="2667000"/>
            <a:ext cx="1696500" cy="2262000"/>
          </a:xfrm>
          <a:prstGeom prst="rect">
            <a:avLst/>
          </a:prstGeom>
        </p:spPr>
      </p:pic>
      <p:pic>
        <p:nvPicPr>
          <p:cNvPr id="8" name="Immagine 7" descr="IMG-20180131-WA0005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953000" y="2438400"/>
            <a:ext cx="2350200" cy="1319050"/>
          </a:xfrm>
          <a:prstGeom prst="rect">
            <a:avLst/>
          </a:prstGeom>
        </p:spPr>
      </p:pic>
      <p:pic>
        <p:nvPicPr>
          <p:cNvPr id="18" name="Immagine 17" descr="CGIL CISL UIL VISITANO IL RAINBOW CENTER NAPOLI  - i Ken - tessera socio onorario  (1)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4572000"/>
            <a:ext cx="3429000" cy="2286000"/>
          </a:xfrm>
          <a:prstGeom prst="rect">
            <a:avLst/>
          </a:prstGeom>
        </p:spPr>
      </p:pic>
      <p:pic>
        <p:nvPicPr>
          <p:cNvPr id="14" name="Immagine 13" descr="Inaugurazione progetto Casa Rifugio per giovani omosessuali e transgender –  Questa Casa non è un Albergo - Rainbow Center Napoli  (89)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828800" y="3276600"/>
            <a:ext cx="2504800" cy="18786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1739" y="1408187"/>
            <a:ext cx="6834505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cs typeface="Arial MT"/>
              </a:rPr>
              <a:t>Educare gli </a:t>
            </a:r>
            <a:r>
              <a:rPr sz="1800" spc="-5" dirty="0">
                <a:cs typeface="Arial MT"/>
              </a:rPr>
              <a:t>studenti </a:t>
            </a:r>
            <a:r>
              <a:rPr sz="1800" dirty="0">
                <a:cs typeface="Arial MT"/>
              </a:rPr>
              <a:t>al rispetto delle diverse forme di </a:t>
            </a:r>
            <a:r>
              <a:rPr sz="1800" spc="-5" dirty="0">
                <a:cs typeface="Arial MT"/>
              </a:rPr>
              <a:t>orientamento </a:t>
            </a:r>
            <a:r>
              <a:rPr sz="1800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sessuale, </a:t>
            </a:r>
            <a:r>
              <a:rPr sz="1800" dirty="0">
                <a:cs typeface="Arial MT"/>
              </a:rPr>
              <a:t>di genere ed identità di genere </a:t>
            </a:r>
            <a:r>
              <a:rPr sz="1800" spc="-5" dirty="0">
                <a:cs typeface="Arial MT"/>
              </a:rPr>
              <a:t>contribuisce </a:t>
            </a:r>
            <a:r>
              <a:rPr sz="1800" dirty="0">
                <a:cs typeface="Arial MT"/>
              </a:rPr>
              <a:t>alla </a:t>
            </a:r>
            <a:r>
              <a:rPr sz="1800" spc="5" dirty="0">
                <a:cs typeface="Arial MT"/>
              </a:rPr>
              <a:t> </a:t>
            </a:r>
            <a:r>
              <a:rPr sz="1800" spc="-10" dirty="0">
                <a:cs typeface="Arial MT"/>
              </a:rPr>
              <a:t>formazione</a:t>
            </a:r>
            <a:r>
              <a:rPr sz="1800" spc="-110" dirty="0">
                <a:cs typeface="Arial MT"/>
              </a:rPr>
              <a:t> </a:t>
            </a:r>
            <a:r>
              <a:rPr sz="1800" dirty="0">
                <a:cs typeface="Arial MT"/>
              </a:rPr>
              <a:t>civica</a:t>
            </a:r>
            <a:r>
              <a:rPr sz="1800" spc="-85" dirty="0">
                <a:cs typeface="Arial MT"/>
              </a:rPr>
              <a:t> </a:t>
            </a:r>
            <a:r>
              <a:rPr sz="1800" dirty="0">
                <a:cs typeface="Arial MT"/>
              </a:rPr>
              <a:t>dei</a:t>
            </a:r>
            <a:r>
              <a:rPr sz="1800" spc="-30" dirty="0">
                <a:cs typeface="Arial MT"/>
              </a:rPr>
              <a:t> </a:t>
            </a:r>
            <a:r>
              <a:rPr sz="1800" dirty="0">
                <a:cs typeface="Arial MT"/>
              </a:rPr>
              <a:t>futuri</a:t>
            </a:r>
            <a:r>
              <a:rPr sz="1800" spc="-50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cittadini</a:t>
            </a:r>
            <a:r>
              <a:rPr sz="1800" spc="-95" dirty="0">
                <a:cs typeface="Arial MT"/>
              </a:rPr>
              <a:t> </a:t>
            </a:r>
            <a:r>
              <a:rPr sz="1800" dirty="0">
                <a:cs typeface="Arial MT"/>
              </a:rPr>
              <a:t>e</a:t>
            </a:r>
            <a:r>
              <a:rPr sz="1800" spc="-10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cittadine</a:t>
            </a:r>
            <a:r>
              <a:rPr sz="1800" spc="-130" dirty="0">
                <a:cs typeface="Arial MT"/>
              </a:rPr>
              <a:t> </a:t>
            </a:r>
            <a:r>
              <a:rPr sz="1800" dirty="0">
                <a:cs typeface="Arial MT"/>
              </a:rPr>
              <a:t>adulti</a:t>
            </a:r>
            <a:r>
              <a:rPr sz="1800" spc="-75" dirty="0">
                <a:cs typeface="Arial MT"/>
              </a:rPr>
              <a:t> </a:t>
            </a:r>
            <a:r>
              <a:rPr sz="1800" dirty="0">
                <a:cs typeface="Arial MT"/>
              </a:rPr>
              <a:t>per</a:t>
            </a:r>
            <a:r>
              <a:rPr sz="1800" spc="-65" dirty="0">
                <a:cs typeface="Arial MT"/>
              </a:rPr>
              <a:t> </a:t>
            </a:r>
            <a:r>
              <a:rPr sz="1800" dirty="0">
                <a:cs typeface="Arial MT"/>
              </a:rPr>
              <a:t>una</a:t>
            </a:r>
            <a:r>
              <a:rPr sz="1800" spc="-25" dirty="0">
                <a:cs typeface="Arial MT"/>
              </a:rPr>
              <a:t> </a:t>
            </a:r>
            <a:r>
              <a:rPr sz="1800" dirty="0">
                <a:cs typeface="Arial MT"/>
              </a:rPr>
              <a:t>società </a:t>
            </a:r>
            <a:r>
              <a:rPr sz="1800" spc="-484" dirty="0">
                <a:cs typeface="Arial MT"/>
              </a:rPr>
              <a:t> </a:t>
            </a:r>
            <a:r>
              <a:rPr sz="1800" dirty="0">
                <a:cs typeface="Arial MT"/>
              </a:rPr>
              <a:t>sempre più aperta ed </a:t>
            </a:r>
            <a:r>
              <a:rPr sz="1800" spc="-5" dirty="0">
                <a:cs typeface="Arial MT"/>
              </a:rPr>
              <a:t>inclusiva </a:t>
            </a:r>
            <a:r>
              <a:rPr sz="1800" dirty="0">
                <a:cs typeface="Arial MT"/>
              </a:rPr>
              <a:t>delle </a:t>
            </a:r>
            <a:r>
              <a:rPr sz="1800" spc="-10" dirty="0">
                <a:cs typeface="Arial MT"/>
              </a:rPr>
              <a:t>differenze </a:t>
            </a:r>
            <a:r>
              <a:rPr sz="1800" spc="5" dirty="0">
                <a:cs typeface="Arial MT"/>
              </a:rPr>
              <a:t>come </a:t>
            </a:r>
            <a:r>
              <a:rPr sz="1800" spc="-5" dirty="0">
                <a:cs typeface="Arial MT"/>
              </a:rPr>
              <a:t>valore </a:t>
            </a:r>
            <a:r>
              <a:rPr sz="1800" dirty="0">
                <a:cs typeface="Arial MT"/>
              </a:rPr>
              <a:t> </a:t>
            </a:r>
            <a:r>
              <a:rPr sz="1800" spc="-10" dirty="0">
                <a:cs typeface="Arial MT"/>
              </a:rPr>
              <a:t>aggiunto.</a:t>
            </a:r>
            <a:endParaRPr sz="1800" dirty="0">
              <a:cs typeface="Arial MT"/>
            </a:endParaRPr>
          </a:p>
          <a:p>
            <a:pPr marL="12700" marR="6413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cs typeface="Arial MT"/>
              </a:rPr>
              <a:t>Inoltre, ulteriore </a:t>
            </a:r>
            <a:r>
              <a:rPr sz="1800" spc="-5" dirty="0">
                <a:cs typeface="Arial MT"/>
              </a:rPr>
              <a:t>obiettivo specifico </a:t>
            </a:r>
            <a:r>
              <a:rPr sz="1800" dirty="0">
                <a:cs typeface="Arial MT"/>
              </a:rPr>
              <a:t>del progetto, </a:t>
            </a:r>
            <a:r>
              <a:rPr sz="1800" spc="-5" dirty="0">
                <a:cs typeface="Arial MT"/>
              </a:rPr>
              <a:t>è </a:t>
            </a:r>
            <a:r>
              <a:rPr sz="1800" dirty="0">
                <a:cs typeface="Arial MT"/>
              </a:rPr>
              <a:t>la </a:t>
            </a:r>
            <a:r>
              <a:rPr sz="1800" spc="-5" dirty="0">
                <a:cs typeface="Arial MT"/>
              </a:rPr>
              <a:t>costituzione </a:t>
            </a:r>
            <a:r>
              <a:rPr sz="1800" spc="-15" dirty="0">
                <a:cs typeface="Arial MT"/>
              </a:rPr>
              <a:t>di </a:t>
            </a:r>
            <a:r>
              <a:rPr sz="1800" spc="-490" dirty="0">
                <a:cs typeface="Arial MT"/>
              </a:rPr>
              <a:t> </a:t>
            </a:r>
            <a:r>
              <a:rPr sz="1800" dirty="0">
                <a:cs typeface="Arial MT"/>
              </a:rPr>
              <a:t>una rete </a:t>
            </a:r>
            <a:r>
              <a:rPr sz="1800" spc="-5" dirty="0">
                <a:cs typeface="Arial MT"/>
              </a:rPr>
              <a:t>permanente </a:t>
            </a:r>
            <a:r>
              <a:rPr sz="1800" dirty="0">
                <a:cs typeface="Arial MT"/>
              </a:rPr>
              <a:t>di soggetti che </a:t>
            </a:r>
            <a:r>
              <a:rPr sz="1800" spc="-5" dirty="0">
                <a:cs typeface="Arial MT"/>
              </a:rPr>
              <a:t>a vario </a:t>
            </a:r>
            <a:r>
              <a:rPr sz="1800" dirty="0">
                <a:cs typeface="Arial MT"/>
              </a:rPr>
              <a:t>titolo </a:t>
            </a:r>
            <a:r>
              <a:rPr sz="1800" spc="-5" dirty="0">
                <a:cs typeface="Arial MT"/>
              </a:rPr>
              <a:t>e </a:t>
            </a:r>
            <a:r>
              <a:rPr sz="1800" spc="-20" dirty="0">
                <a:cs typeface="Arial MT"/>
              </a:rPr>
              <a:t>ognuno </a:t>
            </a:r>
            <a:r>
              <a:rPr sz="1800" spc="-1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secondo </a:t>
            </a:r>
            <a:r>
              <a:rPr sz="1800" dirty="0">
                <a:cs typeface="Arial MT"/>
              </a:rPr>
              <a:t>le proprie specificità </a:t>
            </a:r>
            <a:r>
              <a:rPr sz="1800" spc="-5" dirty="0">
                <a:cs typeface="Arial MT"/>
              </a:rPr>
              <a:t>divenga soggetto </a:t>
            </a:r>
            <a:r>
              <a:rPr sz="1800" dirty="0">
                <a:cs typeface="Arial MT"/>
              </a:rPr>
              <a:t>promotore </a:t>
            </a:r>
            <a:r>
              <a:rPr sz="1800" spc="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d’iniziative</a:t>
            </a:r>
            <a:r>
              <a:rPr sz="1800" spc="-12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a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lungo</a:t>
            </a:r>
            <a:r>
              <a:rPr sz="1800" spc="-75" dirty="0">
                <a:cs typeface="Arial MT"/>
              </a:rPr>
              <a:t> </a:t>
            </a:r>
            <a:r>
              <a:rPr sz="1800" dirty="0">
                <a:cs typeface="Arial MT"/>
              </a:rPr>
              <a:t>termine</a:t>
            </a:r>
            <a:r>
              <a:rPr sz="1800" spc="-80" dirty="0">
                <a:cs typeface="Arial MT"/>
              </a:rPr>
              <a:t> </a:t>
            </a:r>
            <a:r>
              <a:rPr sz="1800" dirty="0">
                <a:cs typeface="Arial MT"/>
              </a:rPr>
              <a:t>nella</a:t>
            </a:r>
            <a:r>
              <a:rPr sz="1800" spc="-75" dirty="0">
                <a:cs typeface="Arial MT"/>
              </a:rPr>
              <a:t> </a:t>
            </a:r>
            <a:r>
              <a:rPr sz="1800" dirty="0">
                <a:cs typeface="Arial MT"/>
              </a:rPr>
              <a:t>lotta</a:t>
            </a:r>
            <a:r>
              <a:rPr sz="1800" spc="-50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all’omofobia</a:t>
            </a:r>
            <a:r>
              <a:rPr sz="1800" spc="-9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e</a:t>
            </a:r>
            <a:r>
              <a:rPr sz="1800" spc="-1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transfobia</a:t>
            </a:r>
            <a:r>
              <a:rPr sz="1800" spc="-100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e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sia </a:t>
            </a:r>
            <a:r>
              <a:rPr sz="1800" spc="-484" dirty="0">
                <a:cs typeface="Arial MT"/>
              </a:rPr>
              <a:t> </a:t>
            </a:r>
            <a:r>
              <a:rPr sz="1800" dirty="0">
                <a:cs typeface="Arial MT"/>
              </a:rPr>
              <a:t>motore</a:t>
            </a:r>
            <a:r>
              <a:rPr sz="1800" spc="-85" dirty="0">
                <a:cs typeface="Arial MT"/>
              </a:rPr>
              <a:t> </a:t>
            </a:r>
            <a:r>
              <a:rPr sz="1800" dirty="0">
                <a:cs typeface="Arial MT"/>
              </a:rPr>
              <a:t>di</a:t>
            </a:r>
            <a:r>
              <a:rPr sz="1800" spc="-30" dirty="0">
                <a:cs typeface="Arial MT"/>
              </a:rPr>
              <a:t> </a:t>
            </a:r>
            <a:r>
              <a:rPr sz="1800" dirty="0">
                <a:cs typeface="Arial MT"/>
              </a:rPr>
              <a:t>stimolo</a:t>
            </a:r>
            <a:r>
              <a:rPr sz="1800" spc="-100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istituzionale</a:t>
            </a:r>
            <a:r>
              <a:rPr sz="1800" spc="-110" dirty="0">
                <a:cs typeface="Arial MT"/>
              </a:rPr>
              <a:t> </a:t>
            </a:r>
            <a:r>
              <a:rPr sz="1800" dirty="0">
                <a:cs typeface="Arial MT"/>
              </a:rPr>
              <a:t>alla</a:t>
            </a:r>
            <a:r>
              <a:rPr sz="1800" spc="-8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costruzione</a:t>
            </a:r>
            <a:r>
              <a:rPr sz="1800" spc="-110" dirty="0">
                <a:cs typeface="Arial MT"/>
              </a:rPr>
              <a:t> </a:t>
            </a:r>
            <a:r>
              <a:rPr sz="1800" dirty="0">
                <a:cs typeface="Arial MT"/>
              </a:rPr>
              <a:t>di</a:t>
            </a:r>
            <a:r>
              <a:rPr sz="1800" spc="-6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politiche</a:t>
            </a:r>
            <a:r>
              <a:rPr sz="1800" spc="-110" dirty="0">
                <a:cs typeface="Arial MT"/>
              </a:rPr>
              <a:t> </a:t>
            </a:r>
            <a:r>
              <a:rPr sz="1800" dirty="0">
                <a:cs typeface="Arial MT"/>
              </a:rPr>
              <a:t>di</a:t>
            </a:r>
            <a:r>
              <a:rPr sz="1800" spc="-35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welfare </a:t>
            </a:r>
            <a:r>
              <a:rPr sz="1800" spc="-484" dirty="0">
                <a:cs typeface="Arial MT"/>
              </a:rPr>
              <a:t> </a:t>
            </a:r>
            <a:r>
              <a:rPr sz="1800" spc="-5" dirty="0">
                <a:cs typeface="Arial MT"/>
              </a:rPr>
              <a:t>volte </a:t>
            </a:r>
            <a:r>
              <a:rPr sz="1800" dirty="0">
                <a:cs typeface="Arial MT"/>
              </a:rPr>
              <a:t>alla tutela di giovani </a:t>
            </a:r>
            <a:r>
              <a:rPr sz="1800" spc="-5" dirty="0">
                <a:cs typeface="Arial MT"/>
              </a:rPr>
              <a:t>cittadini </a:t>
            </a:r>
            <a:r>
              <a:rPr sz="1800" dirty="0">
                <a:cs typeface="Arial MT"/>
              </a:rPr>
              <a:t>[ continua su </a:t>
            </a:r>
            <a:r>
              <a:rPr sz="1800" u="heavy" spc="-3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 MT"/>
                <a:hlinkClick r:id="rId2"/>
              </a:rPr>
              <a:t>http://www.i- </a:t>
            </a:r>
            <a:r>
              <a:rPr sz="1800" spc="-25" dirty="0">
                <a:solidFill>
                  <a:srgbClr val="0000FF"/>
                </a:solidFill>
                <a:cs typeface="Arial MT"/>
              </a:rPr>
              <a:t> </a:t>
            </a:r>
            <a:r>
              <a:rPr sz="1800" u="heavy" spc="-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 MT"/>
                <a:hlinkClick r:id="rId2"/>
              </a:rPr>
              <a:t>ken.org/bfree.html</a:t>
            </a:r>
            <a:r>
              <a:rPr sz="1800" u="heavy" spc="-9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 MT"/>
                <a:hlinkClick r:id="rId2"/>
              </a:rPr>
              <a:t> </a:t>
            </a:r>
            <a:r>
              <a:rPr sz="1800" dirty="0">
                <a:cs typeface="Arial MT"/>
              </a:rPr>
              <a:t>]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4400" y="4343400"/>
            <a:ext cx="6930390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Arial MT"/>
                <a:cs typeface="Arial MT"/>
              </a:rPr>
              <a:t>Il progetto “BFree” </a:t>
            </a:r>
            <a:r>
              <a:rPr sz="1100" spc="-15" dirty="0">
                <a:latin typeface="Arial MT"/>
                <a:cs typeface="Arial MT"/>
              </a:rPr>
              <a:t>ideato </a:t>
            </a:r>
            <a:r>
              <a:rPr sz="1100" dirty="0">
                <a:latin typeface="Arial MT"/>
                <a:cs typeface="Arial MT"/>
              </a:rPr>
              <a:t>e </a:t>
            </a:r>
            <a:r>
              <a:rPr sz="1100" spc="-15" dirty="0">
                <a:latin typeface="Arial MT"/>
                <a:cs typeface="Arial MT"/>
              </a:rPr>
              <a:t>promosso </a:t>
            </a:r>
            <a:r>
              <a:rPr sz="1100" spc="-10" dirty="0">
                <a:latin typeface="Arial MT"/>
                <a:cs typeface="Arial MT"/>
              </a:rPr>
              <a:t>dall’associazione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-5" dirty="0">
                <a:latin typeface="Arial MT"/>
                <a:cs typeface="Arial MT"/>
              </a:rPr>
              <a:t>Ken </a:t>
            </a:r>
            <a:r>
              <a:rPr sz="1100" spc="-10" dirty="0">
                <a:latin typeface="Arial MT"/>
                <a:cs typeface="Arial MT"/>
              </a:rPr>
              <a:t>onlus </a:t>
            </a:r>
            <a:r>
              <a:rPr sz="1100" spc="-15" dirty="0">
                <a:latin typeface="Arial MT"/>
                <a:cs typeface="Arial MT"/>
              </a:rPr>
              <a:t>in </a:t>
            </a:r>
            <a:r>
              <a:rPr sz="1100" spc="-10" dirty="0">
                <a:latin typeface="Arial MT"/>
                <a:cs typeface="Arial MT"/>
              </a:rPr>
              <a:t>collaborazione </a:t>
            </a:r>
            <a:r>
              <a:rPr sz="1100" spc="-5" dirty="0">
                <a:latin typeface="Arial MT"/>
                <a:cs typeface="Arial MT"/>
              </a:rPr>
              <a:t>con </a:t>
            </a:r>
            <a:r>
              <a:rPr sz="1100" spc="-10" dirty="0">
                <a:latin typeface="Arial MT"/>
                <a:cs typeface="Arial MT"/>
              </a:rPr>
              <a:t>l’I.C.S. “Adelaide </a:t>
            </a:r>
            <a:r>
              <a:rPr sz="1100" spc="-5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Ristori”,</a:t>
            </a:r>
            <a:r>
              <a:rPr sz="1100" spc="-5" dirty="0">
                <a:latin typeface="Arial MT"/>
                <a:cs typeface="Arial MT"/>
              </a:rPr>
              <a:t> </a:t>
            </a:r>
            <a:r>
              <a:rPr sz="1100" spc="-15" dirty="0">
                <a:latin typeface="Arial MT"/>
                <a:cs typeface="Arial MT"/>
              </a:rPr>
              <a:t>la</a:t>
            </a:r>
            <a:r>
              <a:rPr sz="1100" spc="-10" dirty="0">
                <a:latin typeface="Arial MT"/>
                <a:cs typeface="Arial MT"/>
              </a:rPr>
              <a:t> Società</a:t>
            </a:r>
            <a:r>
              <a:rPr sz="1100" spc="-5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Cooperativa</a:t>
            </a:r>
            <a:r>
              <a:rPr sz="1100" spc="-5" dirty="0">
                <a:latin typeface="Arial MT"/>
                <a:cs typeface="Arial MT"/>
              </a:rPr>
              <a:t> Fly</a:t>
            </a:r>
            <a:r>
              <a:rPr sz="1100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up</a:t>
            </a:r>
            <a:r>
              <a:rPr sz="1100" spc="-5" dirty="0">
                <a:latin typeface="Arial MT"/>
                <a:cs typeface="Arial MT"/>
              </a:rPr>
              <a:t> a.r.l</a:t>
            </a:r>
            <a:r>
              <a:rPr sz="1100" dirty="0">
                <a:latin typeface="Arial MT"/>
                <a:cs typeface="Arial MT"/>
              </a:rPr>
              <a:t> e</a:t>
            </a:r>
            <a:r>
              <a:rPr sz="1100" spc="5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finanziato</a:t>
            </a:r>
            <a:r>
              <a:rPr sz="1100" spc="-5" dirty="0">
                <a:latin typeface="Arial MT"/>
                <a:cs typeface="Arial MT"/>
              </a:rPr>
              <a:t> </a:t>
            </a:r>
            <a:r>
              <a:rPr sz="1100" spc="5" dirty="0">
                <a:latin typeface="Arial MT"/>
                <a:cs typeface="Arial MT"/>
              </a:rPr>
              <a:t>dal</a:t>
            </a:r>
            <a:r>
              <a:rPr sz="1100" spc="10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Comune</a:t>
            </a:r>
            <a:r>
              <a:rPr sz="1100" spc="-5" dirty="0">
                <a:latin typeface="Arial MT"/>
                <a:cs typeface="Arial MT"/>
              </a:rPr>
              <a:t> </a:t>
            </a:r>
            <a:r>
              <a:rPr sz="1100" spc="5" dirty="0">
                <a:latin typeface="Arial MT"/>
                <a:cs typeface="Arial MT"/>
              </a:rPr>
              <a:t>di</a:t>
            </a:r>
            <a:r>
              <a:rPr sz="1100" spc="10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Napoli</a:t>
            </a:r>
            <a:r>
              <a:rPr sz="1100" spc="295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Assessorato</a:t>
            </a:r>
            <a:r>
              <a:rPr sz="1100" spc="285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alle</a:t>
            </a:r>
            <a:r>
              <a:rPr sz="1100" spc="285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Politiche </a:t>
            </a:r>
            <a:r>
              <a:rPr sz="1100" spc="-5" dirty="0">
                <a:latin typeface="Arial MT"/>
                <a:cs typeface="Arial MT"/>
              </a:rPr>
              <a:t> Giovanili </a:t>
            </a:r>
            <a:r>
              <a:rPr sz="1100" dirty="0">
                <a:latin typeface="Arial MT"/>
                <a:cs typeface="Arial MT"/>
              </a:rPr>
              <a:t>– </a:t>
            </a:r>
            <a:r>
              <a:rPr sz="1100" spc="-5" dirty="0">
                <a:latin typeface="Arial MT"/>
                <a:cs typeface="Arial MT"/>
              </a:rPr>
              <a:t>alla </a:t>
            </a:r>
            <a:r>
              <a:rPr sz="1100" spc="-10" dirty="0">
                <a:latin typeface="Arial MT"/>
                <a:cs typeface="Arial MT"/>
              </a:rPr>
              <a:t>Creatività </a:t>
            </a:r>
            <a:r>
              <a:rPr sz="1100" spc="5" dirty="0">
                <a:latin typeface="Arial MT"/>
                <a:cs typeface="Arial MT"/>
              </a:rPr>
              <a:t>ed </a:t>
            </a:r>
            <a:r>
              <a:rPr sz="1100" spc="-5" dirty="0">
                <a:latin typeface="Arial MT"/>
                <a:cs typeface="Arial MT"/>
              </a:rPr>
              <a:t>all’ </a:t>
            </a:r>
            <a:r>
              <a:rPr sz="1100" spc="-10" dirty="0">
                <a:latin typeface="Arial MT"/>
                <a:cs typeface="Arial MT"/>
              </a:rPr>
              <a:t>Innovazione </a:t>
            </a:r>
            <a:r>
              <a:rPr sz="1100" spc="-5" dirty="0">
                <a:latin typeface="Arial MT"/>
                <a:cs typeface="Arial MT"/>
              </a:rPr>
              <a:t>si </a:t>
            </a:r>
            <a:r>
              <a:rPr sz="1100" spc="-10" dirty="0">
                <a:latin typeface="Arial MT"/>
                <a:cs typeface="Arial MT"/>
              </a:rPr>
              <a:t>pone </a:t>
            </a:r>
            <a:r>
              <a:rPr sz="1100" spc="-5" dirty="0">
                <a:latin typeface="Arial MT"/>
                <a:cs typeface="Arial MT"/>
              </a:rPr>
              <a:t>come </a:t>
            </a:r>
            <a:r>
              <a:rPr sz="1100" spc="-10" dirty="0">
                <a:latin typeface="Arial MT"/>
                <a:cs typeface="Arial MT"/>
              </a:rPr>
              <a:t>obiettivo generale </a:t>
            </a:r>
            <a:r>
              <a:rPr sz="1100" spc="-5" dirty="0">
                <a:latin typeface="Arial MT"/>
                <a:cs typeface="Arial MT"/>
              </a:rPr>
              <a:t>quello </a:t>
            </a:r>
            <a:r>
              <a:rPr sz="1100" dirty="0">
                <a:latin typeface="Arial MT"/>
                <a:cs typeface="Arial MT"/>
              </a:rPr>
              <a:t>di </a:t>
            </a:r>
            <a:r>
              <a:rPr sz="1100" spc="-15" dirty="0">
                <a:latin typeface="Arial MT"/>
                <a:cs typeface="Arial MT"/>
              </a:rPr>
              <a:t>contrastare </a:t>
            </a:r>
            <a:r>
              <a:rPr sz="1100" dirty="0">
                <a:latin typeface="Arial MT"/>
                <a:cs typeface="Arial MT"/>
              </a:rPr>
              <a:t>ogni </a:t>
            </a:r>
            <a:r>
              <a:rPr sz="1100" spc="-5" dirty="0">
                <a:latin typeface="Arial MT"/>
                <a:cs typeface="Arial MT"/>
              </a:rPr>
              <a:t>forma </a:t>
            </a:r>
            <a:r>
              <a:rPr sz="1100" spc="5" dirty="0">
                <a:latin typeface="Arial MT"/>
                <a:cs typeface="Arial MT"/>
              </a:rPr>
              <a:t>di </a:t>
            </a:r>
            <a:r>
              <a:rPr sz="1100" spc="10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discriminazione</a:t>
            </a:r>
            <a:r>
              <a:rPr sz="1100" spc="-9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e</a:t>
            </a:r>
            <a:r>
              <a:rPr sz="1100" spc="-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pregiudizio</a:t>
            </a:r>
            <a:r>
              <a:rPr sz="1100" spc="-95" dirty="0">
                <a:latin typeface="Arial MT"/>
                <a:cs typeface="Arial MT"/>
              </a:rPr>
              <a:t> </a:t>
            </a:r>
            <a:r>
              <a:rPr sz="1100" spc="5" dirty="0">
                <a:latin typeface="Arial MT"/>
                <a:cs typeface="Arial MT"/>
              </a:rPr>
              <a:t>nei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sz="1100" spc="5" dirty="0">
                <a:latin typeface="Arial MT"/>
                <a:cs typeface="Arial MT"/>
              </a:rPr>
              <a:t>confronti</a:t>
            </a:r>
            <a:r>
              <a:rPr sz="1100" spc="-8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delle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persone</a:t>
            </a:r>
            <a:r>
              <a:rPr sz="1100" spc="-70" dirty="0">
                <a:latin typeface="Arial MT"/>
                <a:cs typeface="Arial MT"/>
              </a:rPr>
              <a:t> </a:t>
            </a:r>
            <a:r>
              <a:rPr sz="1100" spc="5" dirty="0">
                <a:latin typeface="Arial MT"/>
                <a:cs typeface="Arial MT"/>
              </a:rPr>
              <a:t>LGBT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(Lesbiche</a:t>
            </a:r>
            <a:r>
              <a:rPr sz="1100" spc="-9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–</a:t>
            </a:r>
            <a:r>
              <a:rPr sz="1100" spc="-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Gay</a:t>
            </a:r>
            <a:r>
              <a:rPr sz="1100" spc="-1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–</a:t>
            </a:r>
            <a:r>
              <a:rPr sz="1100" spc="-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Bisessuali</a:t>
            </a:r>
            <a:r>
              <a:rPr sz="1100" spc="-8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–</a:t>
            </a:r>
            <a:r>
              <a:rPr sz="1100" spc="-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Transgender).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48558" y="337311"/>
            <a:ext cx="1807972" cy="1072388"/>
          </a:xfrm>
          <a:prstGeom prst="rect">
            <a:avLst/>
          </a:prstGeom>
        </p:spPr>
      </p:pic>
      <p:sp>
        <p:nvSpPr>
          <p:cNvPr id="6" name="object 11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4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7" name="Immagine 6" descr="cuore-arcobaleno-fondo-trasparen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5410200"/>
            <a:ext cx="1519309" cy="1447800"/>
          </a:xfrm>
          <a:prstGeom prst="rect">
            <a:avLst/>
          </a:prstGeom>
        </p:spPr>
      </p:pic>
      <p:pic>
        <p:nvPicPr>
          <p:cNvPr id="8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08925" y="4292598"/>
            <a:ext cx="1234948" cy="25653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o 4"/>
          <p:cNvSpPr/>
          <p:nvPr/>
        </p:nvSpPr>
        <p:spPr>
          <a:xfrm>
            <a:off x="0" y="5334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Area Job &amp; Formazione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object 11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7" name="Immagine 6" descr="cuore-arcobaleno-fondo-trasparen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5410200"/>
            <a:ext cx="1519309" cy="1447800"/>
          </a:xfrm>
          <a:prstGeom prst="rect">
            <a:avLst/>
          </a:prstGeom>
        </p:spPr>
      </p:pic>
      <p:pic>
        <p:nvPicPr>
          <p:cNvPr id="8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08925" y="4292598"/>
            <a:ext cx="1234948" cy="2565399"/>
          </a:xfrm>
          <a:prstGeom prst="rect">
            <a:avLst/>
          </a:prstGeom>
        </p:spPr>
      </p:pic>
      <p:pic>
        <p:nvPicPr>
          <p:cNvPr id="9" name="Immagine 8" descr="bandi 202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371600"/>
            <a:ext cx="4012851" cy="3940383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572000" y="144780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it-IT" b="1" dirty="0" smtClean="0"/>
              <a:t>1) FIGHT FOR AN INCLUSION RIGHTS EQUALITY</a:t>
            </a:r>
          </a:p>
          <a:p>
            <a:pPr fontAlgn="base"/>
            <a:r>
              <a:rPr lang="it-IT" b="1" dirty="0" smtClean="0"/>
              <a:t>VAI AL </a:t>
            </a:r>
            <a:r>
              <a:rPr lang="it-IT" b="1" dirty="0" smtClean="0">
                <a:hlinkClick r:id="rId6"/>
              </a:rPr>
              <a:t>BANDO 2022 – SERVIZIO CIVILE UNIVERSALE, PARTECIPA LGBTQ </a:t>
            </a:r>
            <a:r>
              <a:rPr lang="it-IT" b="1" dirty="0" err="1" smtClean="0">
                <a:hlinkClick r:id="rId6"/>
              </a:rPr>
              <a:t>+</a:t>
            </a:r>
            <a:r>
              <a:rPr lang="it-IT" b="1" dirty="0" err="1" smtClean="0">
                <a:hlinkClick r:id="rId6"/>
              </a:rPr>
              <a:t>NAPOLI</a:t>
            </a:r>
            <a:endParaRPr lang="it-IT" b="1" dirty="0" smtClean="0"/>
          </a:p>
          <a:p>
            <a:pPr fontAlgn="base"/>
            <a:endParaRPr lang="it-IT" b="1" dirty="0" smtClean="0"/>
          </a:p>
          <a:p>
            <a:pPr fontAlgn="base"/>
            <a:r>
              <a:rPr lang="it-IT" b="1" dirty="0" smtClean="0"/>
              <a:t>2) PRIDE – </a:t>
            </a:r>
            <a:r>
              <a:rPr lang="it-IT" b="1" dirty="0" err="1" smtClean="0"/>
              <a:t>PerfoRming</a:t>
            </a:r>
            <a:r>
              <a:rPr lang="it-IT" b="1" dirty="0" smtClean="0"/>
              <a:t> </a:t>
            </a:r>
            <a:r>
              <a:rPr lang="it-IT" b="1" dirty="0" err="1" smtClean="0"/>
              <a:t>arts</a:t>
            </a:r>
            <a:r>
              <a:rPr lang="it-IT" b="1" dirty="0" smtClean="0"/>
              <a:t> and </a:t>
            </a:r>
            <a:r>
              <a:rPr lang="it-IT" b="1" dirty="0" err="1" smtClean="0"/>
              <a:t>films</a:t>
            </a:r>
            <a:r>
              <a:rPr lang="it-IT" b="1" dirty="0" smtClean="0"/>
              <a:t> </a:t>
            </a:r>
            <a:r>
              <a:rPr lang="it-IT" b="1" dirty="0" err="1" smtClean="0"/>
              <a:t>to</a:t>
            </a:r>
            <a:r>
              <a:rPr lang="it-IT" b="1" dirty="0" smtClean="0"/>
              <a:t> </a:t>
            </a:r>
            <a:r>
              <a:rPr lang="it-IT" b="1" dirty="0" err="1" smtClean="0"/>
              <a:t>support</a:t>
            </a:r>
            <a:r>
              <a:rPr lang="it-IT" b="1" dirty="0" smtClean="0"/>
              <a:t> </a:t>
            </a:r>
            <a:r>
              <a:rPr lang="it-IT" b="1" dirty="0" err="1" smtClean="0"/>
              <a:t>Identity</a:t>
            </a:r>
            <a:r>
              <a:rPr lang="it-IT" b="1" dirty="0" smtClean="0"/>
              <a:t>, </a:t>
            </a:r>
            <a:r>
              <a:rPr lang="it-IT" b="1" dirty="0" err="1" smtClean="0"/>
              <a:t>Diversity</a:t>
            </a:r>
            <a:r>
              <a:rPr lang="it-IT" b="1" dirty="0" smtClean="0"/>
              <a:t> and </a:t>
            </a:r>
            <a:r>
              <a:rPr lang="it-IT" b="1" dirty="0" err="1" smtClean="0"/>
              <a:t>Equal</a:t>
            </a:r>
            <a:r>
              <a:rPr lang="it-IT" b="1" dirty="0" smtClean="0"/>
              <a:t> </a:t>
            </a:r>
            <a:r>
              <a:rPr lang="it-IT" b="1" dirty="0" err="1" smtClean="0"/>
              <a:t>rights</a:t>
            </a:r>
            <a:endParaRPr lang="it-IT" b="1" dirty="0" smtClean="0"/>
          </a:p>
          <a:p>
            <a:pPr fontAlgn="base"/>
            <a:r>
              <a:rPr lang="it-IT" b="1" dirty="0" smtClean="0"/>
              <a:t>VAI AL </a:t>
            </a:r>
            <a:r>
              <a:rPr lang="it-IT" b="1" dirty="0" smtClean="0">
                <a:hlinkClick r:id="rId7"/>
              </a:rPr>
              <a:t>BANDO 2022 – ERASMUS + | GIOVENTU’</a:t>
            </a:r>
            <a:endParaRPr lang="it-IT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o 4"/>
          <p:cNvSpPr/>
          <p:nvPr/>
        </p:nvSpPr>
        <p:spPr>
          <a:xfrm>
            <a:off x="0" y="3048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Servizio Civile Universale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Immagine 6" descr="cuore-arcobaleno-fondo-trasparen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52400"/>
            <a:ext cx="2895600" cy="2759313"/>
          </a:xfrm>
          <a:prstGeom prst="rect">
            <a:avLst/>
          </a:prstGeom>
        </p:spPr>
      </p:pic>
      <p:pic>
        <p:nvPicPr>
          <p:cNvPr id="10" name="Immagine 9" descr="locandina_IK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691" y="0"/>
            <a:ext cx="3428309" cy="6858000"/>
          </a:xfrm>
          <a:prstGeom prst="rect">
            <a:avLst/>
          </a:prstGeom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267200"/>
            <a:ext cx="2752725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uore-arcobaleno-fondo-trasparen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52400"/>
            <a:ext cx="2895600" cy="2759313"/>
          </a:xfrm>
          <a:prstGeom prst="rect">
            <a:avLst/>
          </a:prstGeom>
        </p:spPr>
      </p:pic>
      <p:pic>
        <p:nvPicPr>
          <p:cNvPr id="6" name="Immagine 5" descr="PRIDE kick-off meet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2948" y="2286000"/>
            <a:ext cx="4941052" cy="2362200"/>
          </a:xfrm>
          <a:prstGeom prst="rect">
            <a:avLst/>
          </a:prstGeom>
        </p:spPr>
      </p:pic>
      <p:sp>
        <p:nvSpPr>
          <p:cNvPr id="5" name="Pentagono 4"/>
          <p:cNvSpPr/>
          <p:nvPr/>
        </p:nvSpPr>
        <p:spPr>
          <a:xfrm>
            <a:off x="0" y="3048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ERASMUS +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Immagine 12" descr="logo_paide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814961"/>
            <a:ext cx="2740415" cy="1366639"/>
          </a:xfrm>
          <a:prstGeom prst="rect">
            <a:avLst/>
          </a:prstGeom>
        </p:spPr>
      </p:pic>
      <p:pic>
        <p:nvPicPr>
          <p:cNvPr id="14" name="Immagine 13" descr="on&amp;of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4267200"/>
            <a:ext cx="1752600" cy="1752600"/>
          </a:xfrm>
          <a:prstGeom prst="rect">
            <a:avLst/>
          </a:prstGeom>
        </p:spPr>
      </p:pic>
      <p:pic>
        <p:nvPicPr>
          <p:cNvPr id="55299" name="Picture 3" descr="D:\Users\Carlo Cremona\Documents\Dropbox (i Ken - Presidente)\Screenshot\Screenshot 2023-01-11 18.37.0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5257800"/>
            <a:ext cx="1952625" cy="83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935" y="2133601"/>
            <a:ext cx="7351065" cy="28123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620" algn="just">
              <a:lnSpc>
                <a:spcPct val="100000"/>
              </a:lnSpc>
              <a:spcBef>
                <a:spcPts val="90"/>
              </a:spcBef>
            </a:pPr>
            <a:r>
              <a:rPr sz="1400" spc="-20" dirty="0">
                <a:cs typeface="Arial MT"/>
              </a:rPr>
              <a:t>L’associazione </a:t>
            </a:r>
            <a:r>
              <a:rPr sz="1400" spc="-15" dirty="0">
                <a:cs typeface="Arial MT"/>
              </a:rPr>
              <a:t>composta </a:t>
            </a:r>
            <a:r>
              <a:rPr sz="1400" spc="-20" dirty="0">
                <a:cs typeface="Arial MT"/>
              </a:rPr>
              <a:t>da </a:t>
            </a:r>
            <a:r>
              <a:rPr sz="1400" u="sng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 MT"/>
                <a:hlinkClick r:id="rId2"/>
              </a:rPr>
              <a:t>Consorzi</a:t>
            </a:r>
            <a:r>
              <a:rPr sz="1400" u="sng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 MT"/>
              </a:rPr>
              <a:t>o </a:t>
            </a:r>
            <a:r>
              <a:rPr sz="1400" u="sng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cs typeface="Arial MT"/>
                <a:hlinkClick r:id="rId2"/>
              </a:rPr>
              <a:t>S.A.FI.M</a:t>
            </a:r>
            <a:r>
              <a:rPr sz="1400" spc="-10" dirty="0">
                <a:solidFill>
                  <a:srgbClr val="0000FF"/>
                </a:solidFill>
                <a:cs typeface="Arial MT"/>
              </a:rPr>
              <a:t> </a:t>
            </a:r>
            <a:r>
              <a:rPr sz="1400" spc="-5" dirty="0">
                <a:cs typeface="Arial MT"/>
              </a:rPr>
              <a:t>( </a:t>
            </a:r>
            <a:r>
              <a:rPr sz="1400" spc="-10" dirty="0">
                <a:cs typeface="Arial MT"/>
              </a:rPr>
              <a:t>capofila) ed Associazione di settore </a:t>
            </a:r>
            <a:r>
              <a:rPr sz="1400" spc="-5" dirty="0">
                <a:cs typeface="Arial MT"/>
              </a:rPr>
              <a:t>i </a:t>
            </a:r>
            <a:r>
              <a:rPr sz="1400" spc="-10" dirty="0">
                <a:cs typeface="Arial MT"/>
              </a:rPr>
              <a:t>Ken </a:t>
            </a:r>
            <a:r>
              <a:rPr sz="1400" spc="-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ONLUS </a:t>
            </a:r>
            <a:r>
              <a:rPr sz="1400" spc="-15" dirty="0">
                <a:cs typeface="Arial MT"/>
              </a:rPr>
              <a:t>(promotore </a:t>
            </a:r>
            <a:r>
              <a:rPr sz="1400" spc="-10" dirty="0">
                <a:cs typeface="Arial MT"/>
              </a:rPr>
              <a:t>sociale) </a:t>
            </a:r>
            <a:r>
              <a:rPr sz="1400" spc="-15" dirty="0">
                <a:cs typeface="Arial MT"/>
              </a:rPr>
              <a:t>hanno </a:t>
            </a:r>
            <a:r>
              <a:rPr sz="1400" spc="-10" dirty="0">
                <a:cs typeface="Arial MT"/>
              </a:rPr>
              <a:t>realizzato </a:t>
            </a:r>
            <a:r>
              <a:rPr sz="1400" spc="-15" dirty="0">
                <a:cs typeface="Arial MT"/>
              </a:rPr>
              <a:t>nel 2014, </a:t>
            </a:r>
            <a:r>
              <a:rPr sz="1400" spc="-5" dirty="0">
                <a:cs typeface="Arial MT"/>
              </a:rPr>
              <a:t>in </a:t>
            </a:r>
            <a:r>
              <a:rPr sz="1400" spc="-10" dirty="0">
                <a:cs typeface="Arial MT"/>
              </a:rPr>
              <a:t>Campania, </a:t>
            </a:r>
            <a:r>
              <a:rPr sz="1400" spc="-5" dirty="0">
                <a:cs typeface="Arial MT"/>
              </a:rPr>
              <a:t>9 </a:t>
            </a:r>
            <a:r>
              <a:rPr sz="1400" spc="-10" dirty="0">
                <a:cs typeface="Arial MT"/>
              </a:rPr>
              <a:t>tirocini formativi </a:t>
            </a:r>
            <a:r>
              <a:rPr sz="1400" spc="-15" dirty="0">
                <a:cs typeface="Arial MT"/>
              </a:rPr>
              <a:t>per </a:t>
            </a:r>
            <a:r>
              <a:rPr sz="1400" spc="-10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persone soggette </a:t>
            </a:r>
            <a:r>
              <a:rPr sz="1400" spc="-5" dirty="0">
                <a:cs typeface="Arial MT"/>
              </a:rPr>
              <a:t>a </a:t>
            </a:r>
            <a:r>
              <a:rPr sz="1400" spc="-10" dirty="0">
                <a:cs typeface="Arial MT"/>
              </a:rPr>
              <a:t>discriminazione </a:t>
            </a:r>
            <a:r>
              <a:rPr sz="1400" spc="-5" dirty="0">
                <a:cs typeface="Arial MT"/>
              </a:rPr>
              <a:t>singola e multipla </a:t>
            </a:r>
            <a:r>
              <a:rPr sz="1400" spc="-10" dirty="0">
                <a:cs typeface="Arial MT"/>
              </a:rPr>
              <a:t>ed </a:t>
            </a:r>
            <a:r>
              <a:rPr sz="1400" spc="-15" dirty="0">
                <a:cs typeface="Arial MT"/>
              </a:rPr>
              <a:t>appartenenti </a:t>
            </a:r>
            <a:r>
              <a:rPr sz="1400" spc="-10" dirty="0">
                <a:cs typeface="Arial MT"/>
              </a:rPr>
              <a:t>alla</a:t>
            </a:r>
            <a:r>
              <a:rPr sz="1400" spc="36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comunità Lesbica, </a:t>
            </a:r>
            <a:r>
              <a:rPr sz="1400" spc="-5" dirty="0">
                <a:cs typeface="Arial MT"/>
              </a:rPr>
              <a:t> </a:t>
            </a:r>
            <a:r>
              <a:rPr sz="1400" spc="-40" dirty="0">
                <a:cs typeface="Arial MT"/>
              </a:rPr>
              <a:t>Ga</a:t>
            </a:r>
            <a:r>
              <a:rPr sz="1400" spc="-175" dirty="0">
                <a:cs typeface="Arial MT"/>
              </a:rPr>
              <a:t>y</a:t>
            </a:r>
            <a:r>
              <a:rPr sz="1400" spc="-5" dirty="0">
                <a:cs typeface="Arial MT"/>
              </a:rPr>
              <a:t>,</a:t>
            </a:r>
            <a:r>
              <a:rPr sz="1400" spc="-105" dirty="0">
                <a:cs typeface="Arial MT"/>
              </a:rPr>
              <a:t> </a:t>
            </a:r>
            <a:r>
              <a:rPr sz="1400" spc="-40" dirty="0">
                <a:cs typeface="Arial MT"/>
              </a:rPr>
              <a:t>T</a:t>
            </a:r>
            <a:r>
              <a:rPr sz="1400" spc="-15" dirty="0">
                <a:cs typeface="Arial MT"/>
              </a:rPr>
              <a:t>ran</a:t>
            </a:r>
            <a:r>
              <a:rPr sz="1400" spc="-5" dirty="0">
                <a:cs typeface="Arial MT"/>
              </a:rPr>
              <a:t>s</a:t>
            </a:r>
            <a:r>
              <a:rPr sz="1400" spc="-15" dirty="0">
                <a:cs typeface="Arial MT"/>
              </a:rPr>
              <a:t>gende</a:t>
            </a:r>
            <a:r>
              <a:rPr sz="1400" spc="-5" dirty="0">
                <a:cs typeface="Arial MT"/>
              </a:rPr>
              <a:t>r</a:t>
            </a:r>
            <a:r>
              <a:rPr sz="1400" spc="-15" dirty="0">
                <a:cs typeface="Arial MT"/>
              </a:rPr>
              <a:t> re</a:t>
            </a:r>
            <a:r>
              <a:rPr sz="1400" spc="-5" dirty="0">
                <a:cs typeface="Arial MT"/>
              </a:rPr>
              <a:t>sid</a:t>
            </a:r>
            <a:r>
              <a:rPr sz="1400" spc="-15" dirty="0">
                <a:cs typeface="Arial MT"/>
              </a:rPr>
              <a:t>en</a:t>
            </a:r>
            <a:r>
              <a:rPr sz="1400" spc="-5" dirty="0">
                <a:cs typeface="Arial MT"/>
              </a:rPr>
              <a:t>ti</a:t>
            </a:r>
            <a:r>
              <a:rPr sz="1400" spc="40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ne</a:t>
            </a:r>
            <a:r>
              <a:rPr sz="1400" spc="-5" dirty="0">
                <a:cs typeface="Arial MT"/>
              </a:rPr>
              <a:t>lle</a:t>
            </a:r>
            <a:r>
              <a:rPr sz="1400" spc="10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pro</a:t>
            </a:r>
            <a:r>
              <a:rPr sz="1400" spc="-5" dirty="0">
                <a:cs typeface="Arial MT"/>
              </a:rPr>
              <a:t>vince</a:t>
            </a:r>
            <a:r>
              <a:rPr sz="1400" spc="-15" dirty="0">
                <a:cs typeface="Arial MT"/>
              </a:rPr>
              <a:t> d</a:t>
            </a:r>
            <a:r>
              <a:rPr sz="1400" spc="-5" dirty="0">
                <a:cs typeface="Arial MT"/>
              </a:rPr>
              <a:t>i</a:t>
            </a:r>
            <a:r>
              <a:rPr sz="1400" spc="2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Na</a:t>
            </a:r>
            <a:r>
              <a:rPr sz="1400" spc="-15" dirty="0">
                <a:cs typeface="Arial MT"/>
              </a:rPr>
              <a:t>po</a:t>
            </a:r>
            <a:r>
              <a:rPr sz="1400" spc="-5" dirty="0">
                <a:cs typeface="Arial MT"/>
              </a:rPr>
              <a:t>li</a:t>
            </a:r>
            <a:r>
              <a:rPr sz="1400" spc="-2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e</a:t>
            </a:r>
            <a:r>
              <a:rPr sz="1400" spc="85" dirty="0">
                <a:cs typeface="Arial MT"/>
              </a:rPr>
              <a:t>d</a:t>
            </a:r>
            <a:r>
              <a:rPr sz="1400" spc="-30" dirty="0">
                <a:cs typeface="Arial MT"/>
              </a:rPr>
              <a:t>A</a:t>
            </a:r>
            <a:r>
              <a:rPr sz="1400" spc="-5" dirty="0">
                <a:cs typeface="Arial MT"/>
              </a:rPr>
              <a:t>v</a:t>
            </a:r>
            <a:r>
              <a:rPr sz="1400" spc="-15" dirty="0">
                <a:cs typeface="Arial MT"/>
              </a:rPr>
              <a:t>e</a:t>
            </a:r>
            <a:r>
              <a:rPr sz="1400" spc="-5" dirty="0">
                <a:cs typeface="Arial MT"/>
              </a:rPr>
              <a:t>llin</a:t>
            </a:r>
            <a:r>
              <a:rPr sz="1400" spc="-10" dirty="0">
                <a:cs typeface="Arial MT"/>
              </a:rPr>
              <a:t>o</a:t>
            </a:r>
            <a:r>
              <a:rPr sz="1400" spc="-5" dirty="0">
                <a:cs typeface="Arial MT"/>
              </a:rPr>
              <a:t>.</a:t>
            </a:r>
            <a:endParaRPr sz="1400" dirty="0">
              <a:cs typeface="Arial MT"/>
            </a:endParaRPr>
          </a:p>
          <a:p>
            <a:pPr marL="12700" marR="8890" algn="just">
              <a:lnSpc>
                <a:spcPct val="100000"/>
              </a:lnSpc>
              <a:spcBef>
                <a:spcPts val="5"/>
              </a:spcBef>
            </a:pPr>
            <a:r>
              <a:rPr sz="1400" spc="-40" dirty="0">
                <a:cs typeface="Arial MT"/>
              </a:rPr>
              <a:t>Tra</a:t>
            </a:r>
            <a:r>
              <a:rPr sz="1400" spc="6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essi</a:t>
            </a:r>
            <a:r>
              <a:rPr sz="1400" spc="12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8</a:t>
            </a:r>
            <a:r>
              <a:rPr sz="1400" spc="9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persone</a:t>
            </a:r>
            <a:r>
              <a:rPr sz="1400" spc="8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hanno</a:t>
            </a:r>
            <a:r>
              <a:rPr sz="1400" spc="12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portato</a:t>
            </a:r>
            <a:r>
              <a:rPr sz="1400" spc="85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a</a:t>
            </a:r>
            <a:r>
              <a:rPr sz="1400" spc="11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termine</a:t>
            </a:r>
            <a:r>
              <a:rPr sz="1400" spc="9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un</a:t>
            </a:r>
            <a:r>
              <a:rPr sz="1400" spc="9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tirocinio</a:t>
            </a:r>
            <a:r>
              <a:rPr sz="1400" spc="9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formativo</a:t>
            </a:r>
            <a:r>
              <a:rPr sz="1400" spc="9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presso</a:t>
            </a:r>
            <a:r>
              <a:rPr sz="1400" spc="9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la</a:t>
            </a:r>
            <a:r>
              <a:rPr sz="1400" spc="95" dirty="0">
                <a:cs typeface="Arial MT"/>
              </a:rPr>
              <a:t> </a:t>
            </a:r>
            <a:r>
              <a:rPr sz="1400" spc="-55" dirty="0">
                <a:cs typeface="Arial MT"/>
              </a:rPr>
              <a:t>Telecom</a:t>
            </a:r>
            <a:r>
              <a:rPr sz="1400" spc="9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Italia</a:t>
            </a:r>
            <a:r>
              <a:rPr sz="1400" spc="9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filiale </a:t>
            </a:r>
            <a:r>
              <a:rPr sz="1400" spc="-37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di Napoli ed </a:t>
            </a:r>
            <a:r>
              <a:rPr sz="1400" spc="-5" dirty="0">
                <a:cs typeface="Arial MT"/>
              </a:rPr>
              <a:t>1 </a:t>
            </a:r>
            <a:r>
              <a:rPr sz="1400" spc="-10" dirty="0">
                <a:cs typeface="Arial MT"/>
              </a:rPr>
              <a:t>invece </a:t>
            </a:r>
            <a:r>
              <a:rPr sz="1400" spc="-5" dirty="0">
                <a:cs typeface="Arial MT"/>
              </a:rPr>
              <a:t>si è </a:t>
            </a:r>
            <a:r>
              <a:rPr sz="1400" spc="-10" dirty="0">
                <a:cs typeface="Arial MT"/>
              </a:rPr>
              <a:t>conclusa presso </a:t>
            </a:r>
            <a:r>
              <a:rPr sz="1400" spc="-15" dirty="0">
                <a:cs typeface="Arial MT"/>
              </a:rPr>
              <a:t>l’azienda </a:t>
            </a:r>
            <a:r>
              <a:rPr sz="1400" spc="-10" dirty="0">
                <a:cs typeface="Arial MT"/>
              </a:rPr>
              <a:t>agricola Cantine </a:t>
            </a:r>
            <a:r>
              <a:rPr sz="1400" spc="-5" dirty="0">
                <a:cs typeface="Arial MT"/>
              </a:rPr>
              <a:t>Colle </a:t>
            </a:r>
            <a:r>
              <a:rPr sz="1400" spc="-10" dirty="0">
                <a:cs typeface="Arial MT"/>
              </a:rPr>
              <a:t>di </a:t>
            </a:r>
            <a:r>
              <a:rPr sz="1400" dirty="0">
                <a:cs typeface="Arial MT"/>
              </a:rPr>
              <a:t>San </a:t>
            </a:r>
            <a:r>
              <a:rPr sz="1400" spc="-10" dirty="0">
                <a:cs typeface="Arial MT"/>
              </a:rPr>
              <a:t>Domenico</a:t>
            </a:r>
            <a:r>
              <a:rPr sz="1400" spc="-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per </a:t>
            </a:r>
            <a:r>
              <a:rPr sz="1400" spc="-37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un</a:t>
            </a:r>
            <a:r>
              <a:rPr sz="1400" spc="-2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totale</a:t>
            </a:r>
            <a:r>
              <a:rPr sz="1400" spc="1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di</a:t>
            </a:r>
            <a:r>
              <a:rPr sz="1400" spc="2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nove</a:t>
            </a:r>
            <a:r>
              <a:rPr sz="1400" spc="-110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persone.</a:t>
            </a:r>
            <a:endParaRPr sz="1400" dirty="0">
              <a:cs typeface="Arial MT"/>
            </a:endParaRPr>
          </a:p>
          <a:p>
            <a:pPr marL="15240" marR="5080" algn="just">
              <a:lnSpc>
                <a:spcPct val="100000"/>
              </a:lnSpc>
            </a:pPr>
            <a:r>
              <a:rPr sz="1400" spc="-20" dirty="0">
                <a:cs typeface="Arial MT"/>
              </a:rPr>
              <a:t>Il </a:t>
            </a:r>
            <a:r>
              <a:rPr sz="1400" spc="-10" dirty="0">
                <a:cs typeface="Arial MT"/>
              </a:rPr>
              <a:t>15 settembre abbiamo avviato </a:t>
            </a:r>
            <a:r>
              <a:rPr sz="1400" spc="-5" dirty="0">
                <a:cs typeface="Arial MT"/>
              </a:rPr>
              <a:t>a </a:t>
            </a:r>
            <a:r>
              <a:rPr sz="1400" spc="-15" dirty="0">
                <a:cs typeface="Arial MT"/>
              </a:rPr>
              <a:t>Napoli </a:t>
            </a:r>
            <a:r>
              <a:rPr sz="1400" spc="-5" dirty="0">
                <a:cs typeface="Arial MT"/>
              </a:rPr>
              <a:t>i </a:t>
            </a:r>
            <a:r>
              <a:rPr sz="1400" spc="-10" dirty="0">
                <a:cs typeface="Arial MT"/>
              </a:rPr>
              <a:t>tirocini dedicati </a:t>
            </a:r>
            <a:r>
              <a:rPr sz="1400" spc="-5" dirty="0">
                <a:cs typeface="Arial MT"/>
              </a:rPr>
              <a:t>a </a:t>
            </a:r>
            <a:r>
              <a:rPr sz="1400" spc="-15" dirty="0">
                <a:cs typeface="Arial MT"/>
              </a:rPr>
              <a:t>persone </a:t>
            </a:r>
            <a:r>
              <a:rPr sz="1400" spc="-10" dirty="0">
                <a:cs typeface="Arial MT"/>
              </a:rPr>
              <a:t>che </a:t>
            </a:r>
            <a:r>
              <a:rPr sz="1400" spc="-20" dirty="0">
                <a:cs typeface="Arial MT"/>
              </a:rPr>
              <a:t>soffrono </a:t>
            </a:r>
            <a:r>
              <a:rPr sz="1400" spc="-10" dirty="0">
                <a:cs typeface="Arial MT"/>
              </a:rPr>
              <a:t>di </a:t>
            </a:r>
            <a:r>
              <a:rPr sz="1400" spc="-20" dirty="0">
                <a:cs typeface="Arial MT"/>
              </a:rPr>
              <a:t>grave </a:t>
            </a:r>
            <a:r>
              <a:rPr sz="1400" spc="-1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emarginazione sociale </a:t>
            </a:r>
            <a:r>
              <a:rPr sz="1400" spc="-5" dirty="0">
                <a:cs typeface="Arial MT"/>
              </a:rPr>
              <a:t>e </a:t>
            </a:r>
            <a:r>
              <a:rPr sz="1400" spc="-10" dirty="0">
                <a:cs typeface="Arial MT"/>
              </a:rPr>
              <a:t>selezionati </a:t>
            </a:r>
            <a:r>
              <a:rPr sz="1400" spc="-5" dirty="0">
                <a:cs typeface="Arial MT"/>
              </a:rPr>
              <a:t>presso </a:t>
            </a:r>
            <a:r>
              <a:rPr sz="1400" spc="-10" dirty="0">
                <a:cs typeface="Arial MT"/>
              </a:rPr>
              <a:t>gli Sportelli </a:t>
            </a:r>
            <a:r>
              <a:rPr sz="1400" spc="-5" dirty="0">
                <a:cs typeface="Arial MT"/>
              </a:rPr>
              <a:t>i </a:t>
            </a:r>
            <a:r>
              <a:rPr sz="1400" dirty="0">
                <a:cs typeface="Arial MT"/>
              </a:rPr>
              <a:t>Ken </a:t>
            </a:r>
            <a:r>
              <a:rPr sz="1400" spc="-5" dirty="0">
                <a:cs typeface="Arial MT"/>
              </a:rPr>
              <a:t>– </a:t>
            </a:r>
            <a:r>
              <a:rPr sz="1400" spc="-10" dirty="0">
                <a:cs typeface="Arial MT"/>
              </a:rPr>
              <a:t>CGIL </a:t>
            </a:r>
            <a:r>
              <a:rPr sz="1400" spc="-5" dirty="0">
                <a:cs typeface="Arial MT"/>
              </a:rPr>
              <a:t>Napoli </a:t>
            </a:r>
            <a:r>
              <a:rPr sz="1400" spc="-10" dirty="0">
                <a:cs typeface="Arial MT"/>
              </a:rPr>
              <a:t>ed </a:t>
            </a:r>
            <a:r>
              <a:rPr sz="1400" spc="-15" dirty="0">
                <a:cs typeface="Arial MT"/>
              </a:rPr>
              <a:t>CGIL </a:t>
            </a:r>
            <a:r>
              <a:rPr sz="1400" spc="-10" dirty="0">
                <a:cs typeface="Arial MT"/>
              </a:rPr>
              <a:t>Avellino </a:t>
            </a:r>
            <a:r>
              <a:rPr sz="1400" spc="-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dedicati</a:t>
            </a:r>
            <a:r>
              <a:rPr sz="1400" spc="2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alle </a:t>
            </a:r>
            <a:r>
              <a:rPr sz="1400" spc="-15" dirty="0">
                <a:cs typeface="Arial MT"/>
              </a:rPr>
              <a:t>perone</a:t>
            </a:r>
            <a:r>
              <a:rPr sz="1400" spc="3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Lesbiche</a:t>
            </a:r>
            <a:r>
              <a:rPr sz="1400" spc="3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Gay</a:t>
            </a:r>
            <a:r>
              <a:rPr sz="1400" spc="2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e</a:t>
            </a:r>
            <a:r>
              <a:rPr sz="1400" spc="-229" dirty="0">
                <a:cs typeface="Arial MT"/>
              </a:rPr>
              <a:t> </a:t>
            </a:r>
            <a:r>
              <a:rPr sz="1400" spc="-40" dirty="0">
                <a:cs typeface="Arial MT"/>
              </a:rPr>
              <a:t>Transgender.</a:t>
            </a:r>
            <a:endParaRPr sz="1400" dirty="0">
              <a:cs typeface="Arial MT"/>
            </a:endParaRPr>
          </a:p>
          <a:p>
            <a:pPr marL="15240" marR="5080" algn="just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cs typeface="Arial MT"/>
              </a:rPr>
              <a:t>Gli</a:t>
            </a:r>
            <a:r>
              <a:rPr sz="140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aspiranti</a:t>
            </a:r>
            <a:r>
              <a:rPr sz="1400" spc="-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tirocinanti,</a:t>
            </a:r>
            <a:r>
              <a:rPr sz="1400" spc="-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aderendo</a:t>
            </a:r>
            <a:r>
              <a:rPr sz="1400" spc="-1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a Diversity</a:t>
            </a:r>
            <a:r>
              <a:rPr sz="140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on</a:t>
            </a:r>
            <a:r>
              <a:rPr sz="1400" spc="-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the</a:t>
            </a:r>
            <a:r>
              <a:rPr sz="1400" spc="-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Job,</a:t>
            </a:r>
            <a:r>
              <a:rPr sz="1400" spc="-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hanno</a:t>
            </a:r>
            <a:r>
              <a:rPr sz="1400" spc="-10" dirty="0">
                <a:cs typeface="Arial MT"/>
              </a:rPr>
              <a:t> potuto</a:t>
            </a:r>
            <a:r>
              <a:rPr sz="1400" spc="-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partecipare</a:t>
            </a:r>
            <a:r>
              <a:rPr sz="1400" spc="-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ad</a:t>
            </a:r>
            <a:r>
              <a:rPr sz="1400" spc="-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una </a:t>
            </a:r>
            <a:r>
              <a:rPr sz="1400" spc="-10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formazionea </a:t>
            </a:r>
            <a:r>
              <a:rPr sz="1400" spc="-10" dirty="0">
                <a:cs typeface="Arial MT"/>
              </a:rPr>
              <a:t>lavorativa destinata </a:t>
            </a:r>
            <a:r>
              <a:rPr sz="1400" spc="-5" dirty="0">
                <a:cs typeface="Arial MT"/>
              </a:rPr>
              <a:t>a </a:t>
            </a:r>
            <a:r>
              <a:rPr sz="1400" spc="-15" dirty="0">
                <a:cs typeface="Arial MT"/>
              </a:rPr>
              <a:t>persone </a:t>
            </a:r>
            <a:r>
              <a:rPr sz="1400" spc="-10" dirty="0">
                <a:cs typeface="Arial MT"/>
              </a:rPr>
              <a:t>fuori dal </a:t>
            </a:r>
            <a:r>
              <a:rPr sz="1400" spc="-15" dirty="0">
                <a:cs typeface="Arial MT"/>
              </a:rPr>
              <a:t>mondo </a:t>
            </a:r>
            <a:r>
              <a:rPr sz="1400" spc="-10" dirty="0">
                <a:cs typeface="Arial MT"/>
              </a:rPr>
              <a:t>del lavoro perché </a:t>
            </a:r>
            <a:r>
              <a:rPr sz="1400" spc="-5" dirty="0">
                <a:cs typeface="Arial MT"/>
              </a:rPr>
              <a:t>discriminate </a:t>
            </a:r>
            <a:r>
              <a:rPr sz="1400" spc="-10" dirty="0">
                <a:cs typeface="Arial MT"/>
              </a:rPr>
              <a:t>per </a:t>
            </a:r>
            <a:r>
              <a:rPr sz="1400" spc="-5" dirty="0">
                <a:cs typeface="Arial MT"/>
              </a:rPr>
              <a:t>il </a:t>
            </a:r>
            <a:r>
              <a:rPr sz="140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loro</a:t>
            </a:r>
            <a:r>
              <a:rPr sz="1400" spc="-1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orientamento</a:t>
            </a:r>
            <a:r>
              <a:rPr sz="1400" spc="3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sessuale</a:t>
            </a:r>
            <a:r>
              <a:rPr sz="1400" spc="4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e/o</a:t>
            </a:r>
            <a:r>
              <a:rPr sz="1400" spc="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per</a:t>
            </a:r>
            <a:r>
              <a:rPr sz="1400" spc="1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la</a:t>
            </a:r>
            <a:r>
              <a:rPr sz="1400" spc="-1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loro</a:t>
            </a:r>
            <a:r>
              <a:rPr sz="1400" spc="1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identità</a:t>
            </a:r>
            <a:r>
              <a:rPr sz="1400" spc="35" dirty="0">
                <a:cs typeface="Arial MT"/>
              </a:rPr>
              <a:t> </a:t>
            </a:r>
            <a:r>
              <a:rPr sz="1400" dirty="0">
                <a:cs typeface="Arial MT"/>
              </a:rPr>
              <a:t>digenere.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3523" y="620648"/>
            <a:ext cx="4895850" cy="1384680"/>
          </a:xfrm>
          <a:prstGeom prst="rect">
            <a:avLst/>
          </a:prstGeom>
        </p:spPr>
      </p:pic>
      <p:sp>
        <p:nvSpPr>
          <p:cNvPr id="4" name="object 11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4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5" name="Immagine 4" descr="cuore-arcobaleno-fondo-trasparen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5410200"/>
            <a:ext cx="1519309" cy="1447800"/>
          </a:xfrm>
          <a:prstGeom prst="rect">
            <a:avLst/>
          </a:prstGeom>
        </p:spPr>
      </p:pic>
      <p:pic>
        <p:nvPicPr>
          <p:cNvPr id="6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77199" y="4572000"/>
            <a:ext cx="1066673" cy="228599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8925" y="249148"/>
            <a:ext cx="3599179" cy="11736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09800" y="3505200"/>
            <a:ext cx="20802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32323"/>
                </a:solidFill>
                <a:cs typeface="Arial MT"/>
              </a:rPr>
              <a:t>Punti</a:t>
            </a:r>
            <a:r>
              <a:rPr sz="2400" spc="-12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di</a:t>
            </a:r>
            <a:r>
              <a:rPr sz="2400" spc="-9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ascolto</a:t>
            </a:r>
            <a:endParaRPr sz="2400" dirty="0"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4267200"/>
            <a:ext cx="32778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232323"/>
                </a:solidFill>
                <a:cs typeface="Arial MT"/>
              </a:rPr>
              <a:t>riconoscimento</a:t>
            </a:r>
            <a:r>
              <a:rPr sz="2400" spc="-16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giuridico</a:t>
            </a:r>
            <a:endParaRPr sz="2400" dirty="0"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8200" y="3886200"/>
            <a:ext cx="3269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32323"/>
                </a:solidFill>
                <a:cs typeface="Arial MT"/>
              </a:rPr>
              <a:t>un’Europa</a:t>
            </a:r>
            <a:r>
              <a:rPr sz="2400" spc="-12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laica</a:t>
            </a:r>
            <a:r>
              <a:rPr sz="2400" spc="-3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e</a:t>
            </a:r>
            <a:r>
              <a:rPr sz="2400" spc="-3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di</a:t>
            </a:r>
            <a:r>
              <a:rPr sz="2400" spc="-2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tutti</a:t>
            </a:r>
            <a:endParaRPr sz="2400" dirty="0"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000" y="5105400"/>
            <a:ext cx="6574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232323"/>
                </a:solidFill>
                <a:cs typeface="Arial MT"/>
              </a:rPr>
              <a:t>maggiore</a:t>
            </a:r>
            <a:r>
              <a:rPr sz="2400" spc="-6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e</a:t>
            </a:r>
            <a:r>
              <a:rPr sz="2400" spc="-1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libera</a:t>
            </a:r>
            <a:r>
              <a:rPr sz="2400" spc="-2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informazione</a:t>
            </a:r>
            <a:r>
              <a:rPr sz="2400" spc="-11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e</a:t>
            </a:r>
            <a:r>
              <a:rPr sz="2400" spc="7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comunicazione</a:t>
            </a:r>
            <a:endParaRPr sz="2400" dirty="0"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62400" y="2667000"/>
            <a:ext cx="3227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232323"/>
                </a:solidFill>
                <a:cs typeface="Arial MT"/>
              </a:rPr>
              <a:t>far</a:t>
            </a:r>
            <a:r>
              <a:rPr sz="2400" spc="-114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emergere</a:t>
            </a:r>
            <a:r>
              <a:rPr sz="2400" spc="-6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le</a:t>
            </a:r>
            <a:r>
              <a:rPr sz="2400" spc="-6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pluralità</a:t>
            </a:r>
            <a:endParaRPr sz="2400" dirty="0"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8200" y="3200400"/>
            <a:ext cx="854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232323"/>
                </a:solidFill>
                <a:cs typeface="Arial MT"/>
              </a:rPr>
              <a:t>la</a:t>
            </a:r>
            <a:r>
              <a:rPr sz="2400" spc="-25" dirty="0">
                <a:solidFill>
                  <a:srgbClr val="232323"/>
                </a:solidFill>
                <a:cs typeface="Arial MT"/>
              </a:rPr>
              <a:t>v</a:t>
            </a:r>
            <a:r>
              <a:rPr sz="2400" spc="5" dirty="0">
                <a:solidFill>
                  <a:srgbClr val="232323"/>
                </a:solidFill>
                <a:cs typeface="Arial MT"/>
              </a:rPr>
              <a:t>o</a:t>
            </a:r>
            <a:r>
              <a:rPr sz="2400" spc="-10" dirty="0">
                <a:solidFill>
                  <a:srgbClr val="232323"/>
                </a:solidFill>
                <a:cs typeface="Arial MT"/>
              </a:rPr>
              <a:t>r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o</a:t>
            </a:r>
            <a:endParaRPr sz="2400" dirty="0"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07484" y="1862073"/>
            <a:ext cx="4312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solidFill>
                  <a:srgbClr val="232323"/>
                </a:solidFill>
                <a:latin typeface="+mn-lt"/>
                <a:cs typeface="Arial MT"/>
              </a:rPr>
              <a:t>norme</a:t>
            </a:r>
            <a:r>
              <a:rPr sz="2400" b="0" spc="-90" dirty="0">
                <a:solidFill>
                  <a:srgbClr val="232323"/>
                </a:solidFill>
                <a:latin typeface="+mn-lt"/>
                <a:cs typeface="Arial MT"/>
              </a:rPr>
              <a:t> </a:t>
            </a:r>
            <a:r>
              <a:rPr sz="2400" b="0" dirty="0">
                <a:solidFill>
                  <a:srgbClr val="232323"/>
                </a:solidFill>
                <a:latin typeface="+mn-lt"/>
                <a:cs typeface="Arial MT"/>
              </a:rPr>
              <a:t>contro</a:t>
            </a:r>
            <a:r>
              <a:rPr sz="2400" b="0" spc="-60" dirty="0">
                <a:solidFill>
                  <a:srgbClr val="232323"/>
                </a:solidFill>
                <a:latin typeface="+mn-lt"/>
                <a:cs typeface="Arial MT"/>
              </a:rPr>
              <a:t> </a:t>
            </a:r>
            <a:r>
              <a:rPr sz="2400" b="0" spc="-5" dirty="0">
                <a:solidFill>
                  <a:srgbClr val="232323"/>
                </a:solidFill>
                <a:latin typeface="+mn-lt"/>
                <a:cs typeface="Arial MT"/>
              </a:rPr>
              <a:t>la</a:t>
            </a:r>
            <a:r>
              <a:rPr sz="2400" b="0" spc="-25" dirty="0">
                <a:solidFill>
                  <a:srgbClr val="232323"/>
                </a:solidFill>
                <a:latin typeface="+mn-lt"/>
                <a:cs typeface="Arial MT"/>
              </a:rPr>
              <a:t> </a:t>
            </a:r>
            <a:r>
              <a:rPr sz="2400" b="0" spc="-5" dirty="0">
                <a:solidFill>
                  <a:srgbClr val="232323"/>
                </a:solidFill>
                <a:latin typeface="+mn-lt"/>
                <a:cs typeface="Arial MT"/>
              </a:rPr>
              <a:t>discriminazione</a:t>
            </a:r>
            <a:endParaRPr sz="2400" dirty="0">
              <a:latin typeface="+mn-l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9600" y="1981200"/>
            <a:ext cx="2982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232323"/>
                </a:solidFill>
                <a:cs typeface="Arial MT"/>
              </a:rPr>
              <a:t>dignità</a:t>
            </a:r>
            <a:r>
              <a:rPr sz="2400" spc="-6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dalle</a:t>
            </a:r>
            <a:r>
              <a:rPr sz="2400" spc="-5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istituzioni</a:t>
            </a:r>
            <a:endParaRPr sz="2400" dirty="0"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9248" y="6260998"/>
            <a:ext cx="89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5" name="object 11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16" name="Immagine 15" descr="cuore-arcobaleno-fondo-trasparen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5410200"/>
            <a:ext cx="1519309" cy="1447800"/>
          </a:xfrm>
          <a:prstGeom prst="rect">
            <a:avLst/>
          </a:prstGeom>
        </p:spPr>
      </p:pic>
      <p:pic>
        <p:nvPicPr>
          <p:cNvPr id="17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08925" y="4292598"/>
            <a:ext cx="1234948" cy="25653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474" y="285724"/>
            <a:ext cx="3771900" cy="53276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3800" y="908050"/>
            <a:ext cx="3925824" cy="2608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03927" y="3725926"/>
            <a:ext cx="3889248" cy="2582799"/>
          </a:xfrm>
          <a:prstGeom prst="rect">
            <a:avLst/>
          </a:prstGeom>
        </p:spPr>
      </p:pic>
      <p:sp>
        <p:nvSpPr>
          <p:cNvPr id="7" name="object 11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5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8" name="Immagine 7" descr="cuore-arcobaleno-fondo-trasparen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" y="5410200"/>
            <a:ext cx="1519309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catello maresca - i Ken elezioni 2021 (2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143000"/>
            <a:ext cx="4195737" cy="2362200"/>
          </a:xfrm>
          <a:prstGeom prst="rect">
            <a:avLst/>
          </a:prstGeom>
        </p:spPr>
      </p:pic>
      <p:sp>
        <p:nvSpPr>
          <p:cNvPr id="9" name="Pentagono 8"/>
          <p:cNvSpPr/>
          <p:nvPr/>
        </p:nvSpPr>
        <p:spPr>
          <a:xfrm>
            <a:off x="0" y="381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Collaborazione </a:t>
            </a:r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Istituzionale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Immagine 10" descr="IMG-20210902-WA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143000"/>
            <a:ext cx="4605866" cy="2590800"/>
          </a:xfrm>
          <a:prstGeom prst="rect">
            <a:avLst/>
          </a:prstGeom>
        </p:spPr>
      </p:pic>
      <p:pic>
        <p:nvPicPr>
          <p:cNvPr id="14" name="Immagine 13" descr="Paolotto Morcone Cremona alla casa che non c'è (4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000"/>
            <a:ext cx="3810000" cy="2540000"/>
          </a:xfrm>
          <a:prstGeom prst="rect">
            <a:avLst/>
          </a:prstGeom>
        </p:spPr>
      </p:pic>
      <p:pic>
        <p:nvPicPr>
          <p:cNvPr id="15" name="Immagine 14" descr="Enrico Maria Borrelli Amesci visita Questa casa non è un albergo  Rainbow center Napoli  (29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3429000"/>
            <a:ext cx="3697840" cy="28925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5251" y="3068637"/>
            <a:ext cx="1733423" cy="36004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7200" y="1371600"/>
            <a:ext cx="6553200" cy="30495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" marR="5080" algn="just">
              <a:lnSpc>
                <a:spcPct val="150000"/>
              </a:lnSpc>
              <a:spcBef>
                <a:spcPts val="100"/>
              </a:spcBef>
            </a:pPr>
            <a:r>
              <a:rPr sz="1400" spc="-10" dirty="0">
                <a:solidFill>
                  <a:srgbClr val="232323"/>
                </a:solidFill>
                <a:cs typeface="Arial MT"/>
              </a:rPr>
              <a:t>Nel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perseguire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tale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 scopo,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 i</a:t>
            </a:r>
            <a:r>
              <a:rPr sz="140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20" dirty="0">
                <a:solidFill>
                  <a:srgbClr val="232323"/>
                </a:solidFill>
                <a:cs typeface="Arial MT"/>
              </a:rPr>
              <a:t>Ken</a:t>
            </a:r>
            <a:r>
              <a:rPr sz="1400" spc="295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riserva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una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particolare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attenzione</a:t>
            </a:r>
            <a:r>
              <a:rPr sz="1400" spc="30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ai</a:t>
            </a:r>
            <a:r>
              <a:rPr sz="1400" spc="305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diritti 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 concernenti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l’educazione, l’istruzione, 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la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formazione 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e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promuove 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attività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educative, 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 formative,</a:t>
            </a:r>
            <a:r>
              <a:rPr sz="1400" spc="114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sociali,</a:t>
            </a:r>
            <a:r>
              <a:rPr sz="1400" spc="11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ricreative,</a:t>
            </a:r>
            <a:r>
              <a:rPr sz="1400" spc="114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culturali,</a:t>
            </a:r>
            <a:r>
              <a:rPr sz="1400" spc="114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sportive</a:t>
            </a:r>
            <a:r>
              <a:rPr sz="1400" spc="11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rivolte</a:t>
            </a:r>
            <a:r>
              <a:rPr sz="1400" spc="9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a</a:t>
            </a:r>
            <a:r>
              <a:rPr sz="1400" spc="11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giovani,</a:t>
            </a:r>
            <a:r>
              <a:rPr sz="1400" spc="85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adulti,</a:t>
            </a:r>
            <a:r>
              <a:rPr sz="1400" spc="11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anziani,</a:t>
            </a:r>
            <a:r>
              <a:rPr sz="1400" spc="114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minori </a:t>
            </a:r>
            <a:r>
              <a:rPr sz="1400" spc="-32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in</a:t>
            </a:r>
            <a:r>
              <a:rPr sz="140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situazione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di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 disagio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personale,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familiare,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 sociale,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culturale,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-15" dirty="0">
                <a:solidFill>
                  <a:srgbClr val="232323"/>
                </a:solidFill>
                <a:cs typeface="Arial MT"/>
              </a:rPr>
              <a:t>scolastico,</a:t>
            </a:r>
            <a:r>
              <a:rPr sz="1400" spc="-10" dirty="0">
                <a:solidFill>
                  <a:srgbClr val="232323"/>
                </a:solidFill>
                <a:cs typeface="Arial MT"/>
              </a:rPr>
              <a:t> fisico</a:t>
            </a:r>
            <a:r>
              <a:rPr sz="1400" spc="-5" dirty="0">
                <a:solidFill>
                  <a:srgbClr val="232323"/>
                </a:solidFill>
                <a:cs typeface="Arial MT"/>
              </a:rPr>
              <a:t> e </a:t>
            </a:r>
            <a:r>
              <a:rPr sz="1400" spc="-32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dirty="0">
                <a:solidFill>
                  <a:srgbClr val="232323"/>
                </a:solidFill>
                <a:cs typeface="Arial MT"/>
              </a:rPr>
              <a:t>psichico</a:t>
            </a:r>
            <a:r>
              <a:rPr sz="1400" spc="-12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dirty="0">
                <a:solidFill>
                  <a:srgbClr val="232323"/>
                </a:solidFill>
                <a:cs typeface="Arial MT"/>
              </a:rPr>
              <a:t>e</a:t>
            </a:r>
            <a:r>
              <a:rPr sz="1400" spc="-2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10" dirty="0">
                <a:solidFill>
                  <a:srgbClr val="232323"/>
                </a:solidFill>
                <a:cs typeface="Arial MT"/>
              </a:rPr>
              <a:t>alle</a:t>
            </a:r>
            <a:r>
              <a:rPr sz="1400" spc="-90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spc="5" dirty="0">
                <a:solidFill>
                  <a:srgbClr val="232323"/>
                </a:solidFill>
                <a:cs typeface="Arial MT"/>
              </a:rPr>
              <a:t>loro</a:t>
            </a:r>
            <a:r>
              <a:rPr sz="1400" spc="-114" dirty="0">
                <a:solidFill>
                  <a:srgbClr val="232323"/>
                </a:solidFill>
                <a:cs typeface="Arial MT"/>
              </a:rPr>
              <a:t> </a:t>
            </a:r>
            <a:r>
              <a:rPr sz="1400" dirty="0">
                <a:solidFill>
                  <a:srgbClr val="232323"/>
                </a:solidFill>
                <a:cs typeface="Arial MT"/>
              </a:rPr>
              <a:t>famiglie</a:t>
            </a:r>
            <a:r>
              <a:rPr sz="1400" dirty="0" smtClean="0">
                <a:solidFill>
                  <a:srgbClr val="232323"/>
                </a:solidFill>
                <a:cs typeface="Arial MT"/>
              </a:rPr>
              <a:t>.</a:t>
            </a:r>
            <a:endParaRPr sz="1400" dirty="0">
              <a:cs typeface="Arial MT"/>
            </a:endParaRPr>
          </a:p>
          <a:p>
            <a:pPr marL="12700" marR="5080" algn="just">
              <a:lnSpc>
                <a:spcPct val="150000"/>
              </a:lnSpc>
              <a:spcBef>
                <a:spcPts val="955"/>
              </a:spcBef>
            </a:pPr>
            <a:r>
              <a:rPr sz="1400" spc="-5" dirty="0">
                <a:cs typeface="Arial MT"/>
              </a:rPr>
              <a:t>i </a:t>
            </a:r>
            <a:r>
              <a:rPr sz="1400" spc="-15" dirty="0">
                <a:cs typeface="Arial MT"/>
              </a:rPr>
              <a:t>Ken </a:t>
            </a:r>
            <a:r>
              <a:rPr sz="1400" spc="-10" dirty="0">
                <a:cs typeface="Arial MT"/>
              </a:rPr>
              <a:t>tutela </a:t>
            </a:r>
            <a:r>
              <a:rPr sz="1400" spc="-5" dirty="0">
                <a:cs typeface="Arial MT"/>
              </a:rPr>
              <a:t>e </a:t>
            </a:r>
            <a:r>
              <a:rPr sz="1400" spc="-15" dirty="0">
                <a:cs typeface="Arial MT"/>
              </a:rPr>
              <a:t>promuove </a:t>
            </a:r>
            <a:r>
              <a:rPr sz="1400" spc="-5" dirty="0">
                <a:cs typeface="Arial MT"/>
              </a:rPr>
              <a:t>i </a:t>
            </a:r>
            <a:r>
              <a:rPr sz="1400" spc="-10" dirty="0">
                <a:cs typeface="Arial MT"/>
              </a:rPr>
              <a:t>diritti </a:t>
            </a:r>
            <a:r>
              <a:rPr sz="1400" spc="-15" dirty="0">
                <a:cs typeface="Arial MT"/>
              </a:rPr>
              <a:t>di cittadinanza </a:t>
            </a:r>
            <a:r>
              <a:rPr sz="1400" spc="-10" dirty="0">
                <a:cs typeface="Arial MT"/>
              </a:rPr>
              <a:t>delle </a:t>
            </a:r>
            <a:r>
              <a:rPr sz="1400" spc="-15" dirty="0">
                <a:cs typeface="Arial MT"/>
              </a:rPr>
              <a:t>persone </a:t>
            </a:r>
            <a:r>
              <a:rPr sz="1400" spc="-5" dirty="0">
                <a:cs typeface="Arial MT"/>
              </a:rPr>
              <a:t>in </a:t>
            </a:r>
            <a:r>
              <a:rPr sz="1400" spc="-15" dirty="0">
                <a:cs typeface="Arial MT"/>
              </a:rPr>
              <a:t>situazione di </a:t>
            </a:r>
            <a:r>
              <a:rPr sz="1400" spc="-10" dirty="0">
                <a:cs typeface="Arial MT"/>
              </a:rPr>
              <a:t>disagio </a:t>
            </a:r>
            <a:r>
              <a:rPr sz="1400" spc="-5" dirty="0">
                <a:cs typeface="Arial MT"/>
              </a:rPr>
              <a:t>e </a:t>
            </a:r>
            <a:r>
              <a:rPr sz="140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non,</a:t>
            </a:r>
            <a:r>
              <a:rPr sz="140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attraverso</a:t>
            </a:r>
            <a:r>
              <a:rPr sz="1400" spc="-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una</a:t>
            </a:r>
            <a:r>
              <a:rPr sz="1400" spc="-5" dirty="0">
                <a:cs typeface="Arial MT"/>
              </a:rPr>
              <a:t> </a:t>
            </a:r>
            <a:r>
              <a:rPr sz="1400" spc="-20" dirty="0">
                <a:cs typeface="Arial MT"/>
              </a:rPr>
              <a:t>partecipazione</a:t>
            </a:r>
            <a:r>
              <a:rPr sz="1400" spc="-15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attiva</a:t>
            </a:r>
            <a:r>
              <a:rPr sz="1400" dirty="0">
                <a:cs typeface="Arial MT"/>
              </a:rPr>
              <a:t> e</a:t>
            </a:r>
            <a:r>
              <a:rPr sz="1400" spc="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consapevole</a:t>
            </a:r>
            <a:r>
              <a:rPr sz="1400" spc="-10" dirty="0">
                <a:cs typeface="Arial MT"/>
              </a:rPr>
              <a:t> che</a:t>
            </a:r>
            <a:r>
              <a:rPr sz="1400" spc="-5" dirty="0">
                <a:cs typeface="Arial MT"/>
              </a:rPr>
              <a:t> le</a:t>
            </a:r>
            <a:r>
              <a:rPr sz="140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renda</a:t>
            </a:r>
            <a:r>
              <a:rPr sz="1400" spc="-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realmente </a:t>
            </a:r>
            <a:r>
              <a:rPr sz="1400" spc="-10" dirty="0">
                <a:cs typeface="Arial MT"/>
              </a:rPr>
              <a:t> protagoniste della vita </a:t>
            </a:r>
            <a:r>
              <a:rPr sz="1400" spc="-15" dirty="0">
                <a:cs typeface="Arial MT"/>
              </a:rPr>
              <a:t>sociale </a:t>
            </a:r>
            <a:r>
              <a:rPr sz="1400" spc="-5" dirty="0">
                <a:cs typeface="Arial MT"/>
              </a:rPr>
              <a:t>e </a:t>
            </a:r>
            <a:r>
              <a:rPr sz="1400" spc="-15" dirty="0">
                <a:cs typeface="Arial MT"/>
              </a:rPr>
              <a:t>culturale del </a:t>
            </a:r>
            <a:r>
              <a:rPr sz="1400" spc="-10" dirty="0">
                <a:cs typeface="Arial MT"/>
              </a:rPr>
              <a:t>territorio cittadino, </a:t>
            </a:r>
            <a:r>
              <a:rPr sz="1400" spc="-20" dirty="0">
                <a:cs typeface="Arial MT"/>
              </a:rPr>
              <a:t>regionale, </a:t>
            </a:r>
            <a:r>
              <a:rPr sz="1400" spc="-15" dirty="0">
                <a:cs typeface="Arial MT"/>
              </a:rPr>
              <a:t>nazionale, </a:t>
            </a:r>
            <a:r>
              <a:rPr sz="1400" spc="-1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europeo</a:t>
            </a:r>
            <a:r>
              <a:rPr sz="1400" spc="-9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ed</a:t>
            </a:r>
            <a:r>
              <a:rPr sz="1400" spc="-9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internazionale.</a:t>
            </a:r>
            <a:endParaRPr sz="1400" dirty="0"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sp>
        <p:nvSpPr>
          <p:cNvPr id="7" name="Pentagono 6"/>
          <p:cNvSpPr/>
          <p:nvPr/>
        </p:nvSpPr>
        <p:spPr>
          <a:xfrm>
            <a:off x="0" y="381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 Ken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Immagine 7" descr="cuore-arcobaleno-fondo-trasparen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346" y="1824354"/>
            <a:ext cx="1576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Arial MT"/>
                <a:cs typeface="Arial MT"/>
              </a:rPr>
              <a:t>O</a:t>
            </a:r>
            <a:r>
              <a:rPr b="0" dirty="0">
                <a:latin typeface="Arial MT"/>
                <a:cs typeface="Arial MT"/>
              </a:rPr>
              <a:t>nlin</a:t>
            </a:r>
            <a:r>
              <a:rPr b="0" spc="-5" dirty="0">
                <a:latin typeface="Arial MT"/>
                <a:cs typeface="Arial MT"/>
              </a:rPr>
              <a:t>e</a:t>
            </a:r>
            <a:r>
              <a:rPr b="0" spc="-3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&amp;</a:t>
            </a:r>
            <a:r>
              <a:rPr b="0" spc="-120" dirty="0">
                <a:latin typeface="Arial MT"/>
                <a:cs typeface="Arial MT"/>
              </a:rPr>
              <a:t> </a:t>
            </a:r>
            <a:r>
              <a:rPr b="0" spc="-5" dirty="0">
                <a:latin typeface="Arial MT"/>
                <a:cs typeface="Arial MT"/>
              </a:rPr>
              <a:t>S</a:t>
            </a:r>
            <a:r>
              <a:rPr b="0" dirty="0">
                <a:latin typeface="Arial MT"/>
                <a:cs typeface="Arial MT"/>
              </a:rPr>
              <a:t>o</a:t>
            </a:r>
            <a:r>
              <a:rPr b="0" spc="10" dirty="0">
                <a:latin typeface="Arial MT"/>
                <a:cs typeface="Arial MT"/>
              </a:rPr>
              <a:t>c</a:t>
            </a:r>
            <a:r>
              <a:rPr b="0" dirty="0">
                <a:latin typeface="Arial MT"/>
                <a:cs typeface="Arial MT"/>
              </a:rPr>
              <a:t>ia</a:t>
            </a:r>
            <a:r>
              <a:rPr b="0" spc="-5" dirty="0">
                <a:latin typeface="Arial MT"/>
                <a:cs typeface="Arial MT"/>
              </a:rPr>
              <a:t>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0396" y="2126626"/>
            <a:ext cx="6009640" cy="297497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402590" indent="-390525">
              <a:lnSpc>
                <a:spcPct val="100000"/>
              </a:lnSpc>
              <a:spcBef>
                <a:spcPts val="505"/>
              </a:spcBef>
              <a:buClr>
                <a:srgbClr val="99284B"/>
              </a:buClr>
              <a:buSzPct val="75000"/>
              <a:buFont typeface="Wingdings"/>
              <a:buChar char=""/>
              <a:tabLst>
                <a:tab pos="402590" algn="l"/>
                <a:tab pos="403225" algn="l"/>
              </a:tabLst>
            </a:pPr>
            <a:r>
              <a:rPr sz="1600" dirty="0">
                <a:latin typeface="Arial MT"/>
                <a:cs typeface="Arial MT"/>
              </a:rPr>
              <a:t>Sito:</a:t>
            </a:r>
            <a:r>
              <a:rPr sz="1600" spc="-8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60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www.i-ken.org</a:t>
            </a:r>
            <a:r>
              <a:rPr sz="1600" spc="-95" dirty="0">
                <a:solidFill>
                  <a:srgbClr val="0000FF"/>
                </a:solidFill>
                <a:latin typeface="Arial MT"/>
                <a:cs typeface="Arial MT"/>
                <a:hlinkClick r:id="rId2"/>
              </a:rPr>
              <a:t> </a:t>
            </a:r>
            <a:r>
              <a:rPr sz="1600" dirty="0">
                <a:latin typeface="Arial MT"/>
                <a:cs typeface="Arial MT"/>
              </a:rPr>
              <a:t>-</a:t>
            </a:r>
            <a:r>
              <a:rPr sz="1600" spc="-5" dirty="0">
                <a:solidFill>
                  <a:srgbClr val="009999"/>
                </a:solidFill>
                <a:latin typeface="Arial MT"/>
                <a:cs typeface="Arial MT"/>
              </a:rPr>
              <a:t> </a:t>
            </a:r>
            <a:r>
              <a:rPr sz="1600" u="heavy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</a:rPr>
              <a:t>Clicca</a:t>
            </a:r>
            <a:r>
              <a:rPr sz="1600" u="heavy" spc="-2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</a:rPr>
              <a:t> </a:t>
            </a:r>
            <a:r>
              <a:rPr sz="1600" u="heavy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</a:rPr>
              <a:t>qui</a:t>
            </a:r>
            <a:endParaRPr sz="1600" dirty="0">
              <a:latin typeface="Arial MT"/>
              <a:cs typeface="Arial MT"/>
            </a:endParaRPr>
          </a:p>
          <a:p>
            <a:pPr marL="402590" indent="-390525">
              <a:lnSpc>
                <a:spcPct val="100000"/>
              </a:lnSpc>
              <a:spcBef>
                <a:spcPts val="409"/>
              </a:spcBef>
              <a:buClr>
                <a:srgbClr val="99284B"/>
              </a:buClr>
              <a:buSzPct val="75000"/>
              <a:buFont typeface="Wingdings"/>
              <a:buChar char=""/>
              <a:tabLst>
                <a:tab pos="402590" algn="l"/>
                <a:tab pos="403225" algn="l"/>
              </a:tabLst>
            </a:pPr>
            <a:r>
              <a:rPr sz="1600" spc="10" dirty="0">
                <a:latin typeface="Arial MT"/>
                <a:cs typeface="Arial MT"/>
              </a:rPr>
              <a:t>Y</a:t>
            </a:r>
            <a:r>
              <a:rPr sz="1600" spc="5" dirty="0">
                <a:latin typeface="Arial MT"/>
                <a:cs typeface="Arial MT"/>
              </a:rPr>
              <a:t>O</a:t>
            </a:r>
            <a:r>
              <a:rPr sz="1600" spc="-10" dirty="0">
                <a:latin typeface="Arial MT"/>
                <a:cs typeface="Arial MT"/>
              </a:rPr>
              <a:t>U</a:t>
            </a:r>
            <a:r>
              <a:rPr sz="1600" dirty="0">
                <a:latin typeface="Arial MT"/>
                <a:cs typeface="Arial MT"/>
              </a:rPr>
              <a:t>T</a:t>
            </a:r>
            <a:r>
              <a:rPr sz="1600" spc="-5" dirty="0">
                <a:latin typeface="Arial MT"/>
                <a:cs typeface="Arial MT"/>
              </a:rPr>
              <a:t>U</a:t>
            </a:r>
            <a:r>
              <a:rPr sz="1600" spc="-15" dirty="0">
                <a:latin typeface="Arial MT"/>
                <a:cs typeface="Arial MT"/>
              </a:rPr>
              <a:t>B</a:t>
            </a:r>
            <a:r>
              <a:rPr sz="1600" spc="-40" dirty="0">
                <a:latin typeface="Arial MT"/>
                <a:cs typeface="Arial MT"/>
              </a:rPr>
              <a:t>E</a:t>
            </a:r>
            <a:r>
              <a:rPr sz="1600" dirty="0">
                <a:latin typeface="Arial MT"/>
                <a:cs typeface="Arial MT"/>
              </a:rPr>
              <a:t>:</a:t>
            </a:r>
            <a:r>
              <a:rPr sz="1600" spc="-95" dirty="0">
                <a:latin typeface="Arial MT"/>
                <a:cs typeface="Arial MT"/>
              </a:rPr>
              <a:t> </a:t>
            </a:r>
            <a:r>
              <a:rPr sz="1600" u="heavy" spc="-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3"/>
              </a:rPr>
              <a:t>C</a:t>
            </a:r>
            <a:r>
              <a:rPr sz="1600" u="heavy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3"/>
              </a:rPr>
              <a:t>li</a:t>
            </a:r>
            <a:r>
              <a:rPr sz="1600" u="heavy" spc="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3"/>
              </a:rPr>
              <a:t>cc</a:t>
            </a:r>
            <a:r>
              <a:rPr sz="1600" u="heavy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3"/>
              </a:rPr>
              <a:t>a</a:t>
            </a:r>
            <a:r>
              <a:rPr sz="1600" u="heavy" spc="-4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3"/>
              </a:rPr>
              <a:t> </a:t>
            </a:r>
            <a:r>
              <a:rPr sz="1600" u="heavy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3"/>
              </a:rPr>
              <a:t>qui</a:t>
            </a:r>
            <a:endParaRPr sz="1600" dirty="0">
              <a:latin typeface="Arial MT"/>
              <a:cs typeface="Arial MT"/>
            </a:endParaRPr>
          </a:p>
          <a:p>
            <a:pPr marL="402590" indent="-390525">
              <a:lnSpc>
                <a:spcPct val="100000"/>
              </a:lnSpc>
              <a:spcBef>
                <a:spcPts val="385"/>
              </a:spcBef>
              <a:buClr>
                <a:srgbClr val="99284B"/>
              </a:buClr>
              <a:buSzPct val="75000"/>
              <a:buFont typeface="Wingdings"/>
              <a:buChar char=""/>
              <a:tabLst>
                <a:tab pos="402590" algn="l"/>
                <a:tab pos="403225" algn="l"/>
              </a:tabLst>
            </a:pPr>
            <a:r>
              <a:rPr sz="1600" dirty="0">
                <a:latin typeface="Arial MT"/>
                <a:cs typeface="Arial MT"/>
              </a:rPr>
              <a:t>Pagina</a:t>
            </a:r>
            <a:r>
              <a:rPr sz="1600" spc="-10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Ken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facebook:</a:t>
            </a:r>
            <a:r>
              <a:rPr sz="1600" spc="-6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600" u="heavy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4"/>
              </a:rPr>
              <a:t>Clicca</a:t>
            </a:r>
            <a:r>
              <a:rPr sz="1600" u="heavy" spc="-8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4"/>
              </a:rPr>
              <a:t> </a:t>
            </a:r>
            <a:r>
              <a:rPr sz="1600" u="heavy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4"/>
              </a:rPr>
              <a:t>qui</a:t>
            </a:r>
            <a:endParaRPr sz="1600" dirty="0">
              <a:latin typeface="Arial MT"/>
              <a:cs typeface="Arial MT"/>
            </a:endParaRPr>
          </a:p>
          <a:p>
            <a:pPr marL="402590" indent="-390525">
              <a:lnSpc>
                <a:spcPct val="100000"/>
              </a:lnSpc>
              <a:spcBef>
                <a:spcPts val="409"/>
              </a:spcBef>
              <a:buClr>
                <a:srgbClr val="99284B"/>
              </a:buClr>
              <a:buSzPct val="75000"/>
              <a:buFont typeface="Wingdings"/>
              <a:buChar char=""/>
              <a:tabLst>
                <a:tab pos="402590" algn="l"/>
                <a:tab pos="403225" algn="l"/>
              </a:tabLst>
            </a:pPr>
            <a:r>
              <a:rPr sz="1600" dirty="0">
                <a:latin typeface="Arial MT"/>
                <a:cs typeface="Arial MT"/>
              </a:rPr>
              <a:t>Pagina</a:t>
            </a:r>
            <a:r>
              <a:rPr sz="1600" spc="-95" dirty="0">
                <a:latin typeface="Arial MT"/>
                <a:cs typeface="Arial MT"/>
              </a:rPr>
              <a:t> </a:t>
            </a:r>
            <a:r>
              <a:rPr sz="1600" dirty="0" err="1">
                <a:latin typeface="Arial MT"/>
                <a:cs typeface="Arial MT"/>
              </a:rPr>
              <a:t>Sportello</a:t>
            </a:r>
            <a:r>
              <a:rPr sz="1600" spc="-95" dirty="0">
                <a:latin typeface="Arial MT"/>
                <a:cs typeface="Arial MT"/>
              </a:rPr>
              <a:t> </a:t>
            </a:r>
            <a:r>
              <a:rPr sz="1600" spc="-10" dirty="0" smtClean="0">
                <a:latin typeface="Arial MT"/>
                <a:cs typeface="Arial MT"/>
              </a:rPr>
              <a:t>“</a:t>
            </a:r>
            <a:r>
              <a:rPr sz="1600" spc="-10" dirty="0">
                <a:latin typeface="Arial MT"/>
                <a:cs typeface="Arial MT"/>
              </a:rPr>
              <a:t>Nuovi </a:t>
            </a:r>
            <a:r>
              <a:rPr sz="1600" dirty="0">
                <a:latin typeface="Arial MT"/>
                <a:cs typeface="Arial MT"/>
              </a:rPr>
              <a:t>Diritti”</a:t>
            </a:r>
            <a:r>
              <a:rPr sz="1600" spc="-8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–</a:t>
            </a:r>
            <a:r>
              <a:rPr sz="1600" spc="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600" u="heavy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5"/>
              </a:rPr>
              <a:t>Clicca</a:t>
            </a:r>
            <a:r>
              <a:rPr sz="1600" u="heavy" spc="1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5"/>
              </a:rPr>
              <a:t> </a:t>
            </a:r>
            <a:r>
              <a:rPr sz="1600" u="heavy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5"/>
              </a:rPr>
              <a:t>qui</a:t>
            </a:r>
            <a:endParaRPr sz="1600" dirty="0">
              <a:latin typeface="Arial MT"/>
              <a:cs typeface="Arial MT"/>
            </a:endParaRPr>
          </a:p>
          <a:p>
            <a:pPr marL="402590" indent="-390525">
              <a:lnSpc>
                <a:spcPct val="100000"/>
              </a:lnSpc>
              <a:spcBef>
                <a:spcPts val="409"/>
              </a:spcBef>
              <a:buClr>
                <a:srgbClr val="99284B"/>
              </a:buClr>
              <a:buSzPct val="75000"/>
              <a:buFont typeface="Wingdings"/>
              <a:buChar char=""/>
              <a:tabLst>
                <a:tab pos="402590" algn="l"/>
                <a:tab pos="403225" algn="l"/>
              </a:tabLst>
            </a:pPr>
            <a:r>
              <a:rPr sz="1600" spc="-5" dirty="0">
                <a:latin typeface="Arial MT"/>
                <a:cs typeface="Arial MT"/>
              </a:rPr>
              <a:t>Gruppo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Facebook</a:t>
            </a:r>
            <a:r>
              <a:rPr sz="1600" spc="-7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Ken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Napoli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-</a:t>
            </a:r>
            <a:r>
              <a:rPr sz="1600" spc="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600" u="heavy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6"/>
              </a:rPr>
              <a:t>Clicca</a:t>
            </a:r>
            <a:r>
              <a:rPr sz="1600" u="heavy" spc="-4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sz="1600" u="heavy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6"/>
              </a:rPr>
              <a:t>qui</a:t>
            </a:r>
            <a:endParaRPr sz="1600" dirty="0">
              <a:latin typeface="Arial MT"/>
              <a:cs typeface="Arial MT"/>
            </a:endParaRPr>
          </a:p>
          <a:p>
            <a:pPr marL="402590" indent="-390525">
              <a:lnSpc>
                <a:spcPct val="100000"/>
              </a:lnSpc>
              <a:spcBef>
                <a:spcPts val="385"/>
              </a:spcBef>
              <a:buClr>
                <a:srgbClr val="99284B"/>
              </a:buClr>
              <a:buSzPct val="75000"/>
              <a:buFont typeface="Wingdings"/>
              <a:buChar char=""/>
              <a:tabLst>
                <a:tab pos="402590" algn="l"/>
                <a:tab pos="403225" algn="l"/>
              </a:tabLst>
            </a:pPr>
            <a:r>
              <a:rPr sz="1600" spc="-5" dirty="0">
                <a:latin typeface="Arial MT"/>
                <a:cs typeface="Arial MT"/>
              </a:rPr>
              <a:t>Gruppo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Facebook</a:t>
            </a:r>
            <a:r>
              <a:rPr sz="1600" spc="-7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Ken</a:t>
            </a:r>
            <a:r>
              <a:rPr sz="1600" spc="-14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Avellino</a:t>
            </a:r>
            <a:r>
              <a:rPr sz="1600" spc="-8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-</a:t>
            </a:r>
            <a:r>
              <a:rPr sz="1600" spc="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600" u="heavy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7"/>
              </a:rPr>
              <a:t>Clicca</a:t>
            </a:r>
            <a:r>
              <a:rPr sz="1600" u="heavy" spc="-6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7"/>
              </a:rPr>
              <a:t> </a:t>
            </a:r>
            <a:r>
              <a:rPr sz="1600" u="heavy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7"/>
              </a:rPr>
              <a:t>qui</a:t>
            </a:r>
            <a:endParaRPr sz="1600" dirty="0">
              <a:latin typeface="Arial MT"/>
              <a:cs typeface="Arial MT"/>
            </a:endParaRPr>
          </a:p>
          <a:p>
            <a:pPr marL="402590" indent="-390525">
              <a:lnSpc>
                <a:spcPct val="100000"/>
              </a:lnSpc>
              <a:spcBef>
                <a:spcPts val="405"/>
              </a:spcBef>
              <a:buClr>
                <a:srgbClr val="99284B"/>
              </a:buClr>
              <a:buSzPct val="75000"/>
              <a:buFont typeface="Wingdings"/>
              <a:buChar char=""/>
              <a:tabLst>
                <a:tab pos="402590" algn="l"/>
                <a:tab pos="403225" algn="l"/>
              </a:tabLst>
            </a:pPr>
            <a:r>
              <a:rPr sz="1600" spc="-5" dirty="0">
                <a:latin typeface="Arial MT"/>
                <a:cs typeface="Arial MT"/>
              </a:rPr>
              <a:t>TWITTER:@iKenLGBTQ</a:t>
            </a:r>
            <a:r>
              <a:rPr sz="1600" spc="-1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-</a:t>
            </a:r>
            <a:r>
              <a:rPr sz="1600" spc="-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600" u="heavy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8"/>
              </a:rPr>
              <a:t>Clicca</a:t>
            </a:r>
            <a:r>
              <a:rPr sz="1600" u="heavy" spc="-6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600" u="heavy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8"/>
              </a:rPr>
              <a:t>qui</a:t>
            </a:r>
            <a:endParaRPr sz="1600" dirty="0">
              <a:latin typeface="Arial MT"/>
              <a:cs typeface="Arial MT"/>
            </a:endParaRPr>
          </a:p>
          <a:p>
            <a:pPr marL="402590" indent="-390525">
              <a:lnSpc>
                <a:spcPct val="100000"/>
              </a:lnSpc>
              <a:spcBef>
                <a:spcPts val="414"/>
              </a:spcBef>
              <a:buClr>
                <a:srgbClr val="99284B"/>
              </a:buClr>
              <a:buSzPct val="75000"/>
              <a:buFont typeface="Wingdings"/>
              <a:buChar char=""/>
              <a:tabLst>
                <a:tab pos="402590" algn="l"/>
                <a:tab pos="403225" algn="l"/>
              </a:tabLst>
            </a:pPr>
            <a:r>
              <a:rPr sz="1600" spc="-15" dirty="0">
                <a:latin typeface="Arial MT"/>
                <a:cs typeface="Arial MT"/>
              </a:rPr>
              <a:t>INSTAGRAM:</a:t>
            </a:r>
            <a:r>
              <a:rPr sz="1600" spc="-9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@ikenlgbt</a:t>
            </a:r>
            <a:r>
              <a:rPr sz="1600" spc="-7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-</a:t>
            </a:r>
            <a:r>
              <a:rPr sz="1600" spc="-3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600" u="heavy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9"/>
              </a:rPr>
              <a:t>Clicca</a:t>
            </a:r>
            <a:r>
              <a:rPr sz="1600" u="heavy" spc="-75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9"/>
              </a:rPr>
              <a:t> </a:t>
            </a:r>
            <a:r>
              <a:rPr sz="1600" u="heavy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9"/>
              </a:rPr>
              <a:t>qui</a:t>
            </a:r>
            <a:endParaRPr sz="1600" dirty="0">
              <a:latin typeface="Arial MT"/>
              <a:cs typeface="Arial MT"/>
            </a:endParaRPr>
          </a:p>
          <a:p>
            <a:pPr marL="402590" indent="-390525">
              <a:lnSpc>
                <a:spcPct val="100000"/>
              </a:lnSpc>
              <a:spcBef>
                <a:spcPts val="380"/>
              </a:spcBef>
              <a:buClr>
                <a:srgbClr val="99284B"/>
              </a:buClr>
              <a:buSzPct val="75000"/>
              <a:buFont typeface="Wingdings"/>
              <a:buChar char=""/>
              <a:tabLst>
                <a:tab pos="402590" algn="l"/>
                <a:tab pos="403225" algn="l"/>
              </a:tabLst>
            </a:pPr>
            <a:r>
              <a:rPr sz="1600" spc="5" dirty="0">
                <a:latin typeface="Arial MT"/>
                <a:cs typeface="Arial MT"/>
              </a:rPr>
              <a:t>Flikr</a:t>
            </a:r>
            <a:r>
              <a:rPr sz="1600" spc="-10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Ken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ONLUS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:</a:t>
            </a:r>
            <a:r>
              <a:rPr sz="160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600" u="heavy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10"/>
              </a:rPr>
              <a:t>Clicca</a:t>
            </a:r>
            <a:r>
              <a:rPr sz="1600" u="heavy" spc="-1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10"/>
              </a:rPr>
              <a:t> </a:t>
            </a:r>
            <a:r>
              <a:rPr sz="1600" u="heavy" spc="-10" dirty="0">
                <a:solidFill>
                  <a:srgbClr val="0000FF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10"/>
              </a:rPr>
              <a:t>qui</a:t>
            </a:r>
            <a:endParaRPr sz="1600" dirty="0">
              <a:latin typeface="Arial MT"/>
              <a:cs typeface="Arial MT"/>
            </a:endParaRPr>
          </a:p>
          <a:p>
            <a:pPr marL="402590" indent="-390525">
              <a:lnSpc>
                <a:spcPct val="100000"/>
              </a:lnSpc>
              <a:spcBef>
                <a:spcPts val="409"/>
              </a:spcBef>
              <a:buClr>
                <a:srgbClr val="99284B"/>
              </a:buClr>
              <a:buSzPct val="75000"/>
              <a:buFont typeface="Wingdings"/>
              <a:buChar char=""/>
              <a:tabLst>
                <a:tab pos="402590" algn="l"/>
                <a:tab pos="403225" algn="l"/>
              </a:tabLst>
            </a:pPr>
            <a:r>
              <a:rPr sz="1600" dirty="0">
                <a:latin typeface="Arial MT"/>
                <a:cs typeface="Arial MT"/>
              </a:rPr>
              <a:t>e-mail:</a:t>
            </a:r>
            <a:r>
              <a:rPr sz="1600" spc="35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6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11"/>
              </a:rPr>
              <a:t>info@i-ken.org</a:t>
            </a:r>
            <a:r>
              <a:rPr sz="1600" spc="-90" dirty="0">
                <a:solidFill>
                  <a:srgbClr val="0000FF"/>
                </a:solidFill>
                <a:latin typeface="Arial MT"/>
                <a:cs typeface="Arial MT"/>
                <a:hlinkClick r:id="rId11"/>
              </a:rPr>
              <a:t> </a:t>
            </a:r>
            <a:r>
              <a:rPr sz="1600" spc="-20" dirty="0">
                <a:latin typeface="Arial MT"/>
                <a:cs typeface="Arial MT"/>
              </a:rPr>
              <a:t>-</a:t>
            </a:r>
            <a:r>
              <a:rPr sz="1600" u="heavy" spc="20" dirty="0"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11"/>
              </a:rPr>
              <a:t> </a:t>
            </a:r>
            <a:r>
              <a:rPr sz="16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11"/>
              </a:rPr>
              <a:t>scrivi</a:t>
            </a:r>
            <a:endParaRPr sz="1600" dirty="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29000" y="0"/>
            <a:ext cx="5562600" cy="2019300"/>
            <a:chOff x="3352800" y="0"/>
            <a:chExt cx="5562600" cy="2019300"/>
          </a:xfrm>
        </p:grpSpPr>
        <p:pic>
          <p:nvPicPr>
            <p:cNvPr id="5" name="object 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19800" y="228600"/>
              <a:ext cx="1447800" cy="12192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91400" y="152400"/>
              <a:ext cx="1447800" cy="1371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14" cstate="print"/>
            <a:srcRect r="32653"/>
            <a:stretch>
              <a:fillRect/>
            </a:stretch>
          </p:blipFill>
          <p:spPr>
            <a:xfrm>
              <a:off x="6400800" y="1676400"/>
              <a:ext cx="2514600" cy="3429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95800" y="0"/>
              <a:ext cx="1600200" cy="17191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52800" y="228600"/>
              <a:ext cx="1228725" cy="122872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371346" y="5863844"/>
            <a:ext cx="17545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+39</a:t>
            </a:r>
            <a:r>
              <a:rPr sz="1800" spc="-125" dirty="0">
                <a:latin typeface="Arial MT"/>
                <a:cs typeface="Arial MT"/>
              </a:rPr>
              <a:t> </a:t>
            </a:r>
            <a:r>
              <a:rPr sz="1800" spc="5" dirty="0">
                <a:latin typeface="Arial MT"/>
                <a:cs typeface="Arial MT"/>
              </a:rPr>
              <a:t>3938013868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132437" y="5414274"/>
            <a:ext cx="749643" cy="7497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6551" y="202231"/>
            <a:ext cx="1826807" cy="147416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029200" y="4114863"/>
            <a:ext cx="3957065" cy="245452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6929" y="507932"/>
            <a:ext cx="1448751" cy="4129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66441" y="336880"/>
            <a:ext cx="360108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spc="-40" dirty="0">
                <a:solidFill>
                  <a:srgbClr val="232323"/>
                </a:solidFill>
                <a:latin typeface="Arial MT"/>
                <a:cs typeface="Arial MT"/>
              </a:rPr>
              <a:t>Volere</a:t>
            </a:r>
            <a:r>
              <a:rPr sz="4000" b="0" spc="-145" dirty="0">
                <a:solidFill>
                  <a:srgbClr val="232323"/>
                </a:solidFill>
                <a:latin typeface="Arial MT"/>
                <a:cs typeface="Arial MT"/>
              </a:rPr>
              <a:t> </a:t>
            </a:r>
            <a:r>
              <a:rPr sz="4000" b="0" spc="5" dirty="0">
                <a:solidFill>
                  <a:srgbClr val="232323"/>
                </a:solidFill>
                <a:latin typeface="Arial MT"/>
                <a:cs typeface="Arial MT"/>
              </a:rPr>
              <a:t>è</a:t>
            </a:r>
            <a:r>
              <a:rPr sz="4000" b="0" spc="-85" dirty="0">
                <a:solidFill>
                  <a:srgbClr val="232323"/>
                </a:solidFill>
                <a:latin typeface="Arial MT"/>
                <a:cs typeface="Arial MT"/>
              </a:rPr>
              <a:t> </a:t>
            </a:r>
            <a:r>
              <a:rPr sz="4000" b="0" spc="5" dirty="0">
                <a:solidFill>
                  <a:srgbClr val="232323"/>
                </a:solidFill>
                <a:latin typeface="Arial MT"/>
                <a:cs typeface="Arial MT"/>
              </a:rPr>
              <a:t>potere.</a:t>
            </a:r>
            <a:endParaRPr sz="40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6713" y="1279982"/>
            <a:ext cx="6971030" cy="11436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0"/>
              </a:spcBef>
            </a:pPr>
            <a:r>
              <a:rPr sz="2800" spc="5" dirty="0">
                <a:solidFill>
                  <a:srgbClr val="232323"/>
                </a:solidFill>
                <a:latin typeface="Arial MT"/>
                <a:cs typeface="Arial MT"/>
              </a:rPr>
              <a:t>Potere</a:t>
            </a:r>
            <a:r>
              <a:rPr sz="2800" spc="-90" dirty="0">
                <a:solidFill>
                  <a:srgbClr val="232323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232323"/>
                </a:solidFill>
                <a:latin typeface="Arial MT"/>
                <a:cs typeface="Arial MT"/>
              </a:rPr>
              <a:t>vuol</a:t>
            </a:r>
            <a:r>
              <a:rPr sz="2800" spc="25" dirty="0">
                <a:solidFill>
                  <a:srgbClr val="232323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232323"/>
                </a:solidFill>
                <a:latin typeface="Arial MT"/>
                <a:cs typeface="Arial MT"/>
              </a:rPr>
              <a:t>dire</a:t>
            </a:r>
            <a:r>
              <a:rPr sz="2800" spc="-10" dirty="0">
                <a:solidFill>
                  <a:srgbClr val="232323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232323"/>
                </a:solidFill>
                <a:latin typeface="Arial MT"/>
                <a:cs typeface="Arial MT"/>
              </a:rPr>
              <a:t>cambiare.</a:t>
            </a:r>
            <a:endParaRPr sz="2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00" dirty="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solidFill>
                  <a:srgbClr val="232323"/>
                </a:solidFill>
                <a:latin typeface="Arial MT"/>
                <a:cs typeface="Arial MT"/>
              </a:rPr>
              <a:t>E</a:t>
            </a:r>
            <a:r>
              <a:rPr sz="2000" spc="-5" dirty="0">
                <a:solidFill>
                  <a:srgbClr val="232323"/>
                </a:solidFill>
                <a:latin typeface="Arial MT"/>
                <a:cs typeface="Arial MT"/>
              </a:rPr>
              <a:t> chi</a:t>
            </a:r>
            <a:r>
              <a:rPr sz="2000" spc="-15" dirty="0">
                <a:solidFill>
                  <a:srgbClr val="232323"/>
                </a:solidFill>
                <a:latin typeface="Arial MT"/>
                <a:cs typeface="Arial MT"/>
              </a:rPr>
              <a:t> l’ha</a:t>
            </a:r>
            <a:r>
              <a:rPr sz="2000" spc="45" dirty="0">
                <a:solidFill>
                  <a:srgbClr val="232323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232323"/>
                </a:solidFill>
                <a:latin typeface="Arial MT"/>
                <a:cs typeface="Arial MT"/>
              </a:rPr>
              <a:t>detto</a:t>
            </a:r>
            <a:r>
              <a:rPr sz="2000" spc="-5" dirty="0">
                <a:solidFill>
                  <a:srgbClr val="232323"/>
                </a:solidFill>
                <a:latin typeface="Arial MT"/>
                <a:cs typeface="Arial MT"/>
              </a:rPr>
              <a:t> che </a:t>
            </a:r>
            <a:r>
              <a:rPr sz="2000" spc="-10" dirty="0">
                <a:solidFill>
                  <a:srgbClr val="232323"/>
                </a:solidFill>
                <a:latin typeface="Arial MT"/>
                <a:cs typeface="Arial MT"/>
              </a:rPr>
              <a:t>non</a:t>
            </a:r>
            <a:r>
              <a:rPr sz="2000" spc="20" dirty="0">
                <a:solidFill>
                  <a:srgbClr val="232323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32323"/>
                </a:solidFill>
                <a:latin typeface="Arial MT"/>
                <a:cs typeface="Arial MT"/>
              </a:rPr>
              <a:t>si</a:t>
            </a:r>
            <a:r>
              <a:rPr sz="2000" spc="10" dirty="0">
                <a:solidFill>
                  <a:srgbClr val="232323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232323"/>
                </a:solidFill>
                <a:latin typeface="Arial MT"/>
                <a:cs typeface="Arial MT"/>
              </a:rPr>
              <a:t>può</a:t>
            </a:r>
            <a:r>
              <a:rPr sz="2000" spc="15" dirty="0">
                <a:solidFill>
                  <a:srgbClr val="232323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32323"/>
                </a:solidFill>
                <a:latin typeface="Arial MT"/>
                <a:cs typeface="Arial MT"/>
              </a:rPr>
              <a:t>cominciare</a:t>
            </a:r>
            <a:r>
              <a:rPr sz="2000" dirty="0">
                <a:solidFill>
                  <a:srgbClr val="232323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32323"/>
                </a:solidFill>
                <a:latin typeface="Arial MT"/>
                <a:cs typeface="Arial MT"/>
              </a:rPr>
              <a:t>con </a:t>
            </a:r>
            <a:r>
              <a:rPr sz="2000" spc="-10" dirty="0">
                <a:solidFill>
                  <a:srgbClr val="232323"/>
                </a:solidFill>
                <a:latin typeface="Arial MT"/>
                <a:cs typeface="Arial MT"/>
              </a:rPr>
              <a:t>una</a:t>
            </a:r>
            <a:r>
              <a:rPr sz="2000" spc="-165" dirty="0">
                <a:solidFill>
                  <a:srgbClr val="232323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232323"/>
                </a:solidFill>
                <a:latin typeface="Arial MT"/>
                <a:cs typeface="Arial MT"/>
              </a:rPr>
              <a:t>saponetta?</a:t>
            </a:r>
            <a:endParaRPr sz="20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4146" y="5964428"/>
            <a:ext cx="221170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dirty="0">
                <a:solidFill>
                  <a:srgbClr val="232323"/>
                </a:solidFill>
                <a:latin typeface="Arial MT"/>
                <a:cs typeface="Arial MT"/>
              </a:rPr>
              <a:t>s</a:t>
            </a:r>
            <a:r>
              <a:rPr sz="3200" spc="-5" dirty="0">
                <a:solidFill>
                  <a:srgbClr val="232323"/>
                </a:solidFill>
                <a:latin typeface="Arial MT"/>
                <a:cs typeface="Arial MT"/>
              </a:rPr>
              <a:t>oap</a:t>
            </a:r>
            <a:r>
              <a:rPr sz="3200" spc="-165" dirty="0">
                <a:solidFill>
                  <a:srgbClr val="232323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232323"/>
                </a:solidFill>
                <a:latin typeface="Arial MT"/>
                <a:cs typeface="Arial MT"/>
              </a:rPr>
              <a:t>po</a:t>
            </a:r>
            <a:r>
              <a:rPr sz="3200" spc="-35" dirty="0">
                <a:solidFill>
                  <a:srgbClr val="232323"/>
                </a:solidFill>
                <a:latin typeface="Arial MT"/>
                <a:cs typeface="Arial MT"/>
              </a:rPr>
              <a:t>w</a:t>
            </a:r>
            <a:r>
              <a:rPr sz="3200" spc="-5" dirty="0">
                <a:solidFill>
                  <a:srgbClr val="232323"/>
                </a:solidFill>
                <a:latin typeface="Arial MT"/>
                <a:cs typeface="Arial MT"/>
              </a:rPr>
              <a:t>er!</a:t>
            </a:r>
            <a:endParaRPr sz="3200" dirty="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148" y="3141598"/>
            <a:ext cx="3324225" cy="22383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171" y="1700783"/>
            <a:ext cx="2511932" cy="216027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4428" y="4509198"/>
            <a:ext cx="2773172" cy="208051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613775" y="6548425"/>
            <a:ext cx="89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2323"/>
                </a:solidFill>
                <a:latin typeface="Arial MT"/>
                <a:cs typeface="Arial MT"/>
              </a:rPr>
              <a:t>.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9146" y="191515"/>
            <a:ext cx="5379720" cy="6451600"/>
            <a:chOff x="99146" y="191515"/>
            <a:chExt cx="5379720" cy="64516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50" y="4369715"/>
              <a:ext cx="2377440" cy="22729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5747" y="4149077"/>
              <a:ext cx="2077466" cy="19994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7537" y="191515"/>
              <a:ext cx="3309620" cy="2200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146" y="2060829"/>
              <a:ext cx="5185156" cy="23059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8446" y="206108"/>
              <a:ext cx="1140244" cy="1146187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40171" y="476707"/>
            <a:ext cx="2258186" cy="96779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9500" y="285788"/>
            <a:ext cx="1379093" cy="9285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98770" y="468579"/>
            <a:ext cx="210248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0" spc="-20" dirty="0">
                <a:latin typeface="Arial MT"/>
                <a:cs typeface="Arial MT"/>
              </a:rPr>
              <a:t>G</a:t>
            </a:r>
            <a:r>
              <a:rPr sz="4400" b="0" spc="-10" dirty="0">
                <a:latin typeface="Arial MT"/>
                <a:cs typeface="Arial MT"/>
              </a:rPr>
              <a:t>RA</a:t>
            </a:r>
            <a:r>
              <a:rPr sz="4400" b="0" spc="-5" dirty="0">
                <a:latin typeface="Arial MT"/>
                <a:cs typeface="Arial MT"/>
              </a:rPr>
              <a:t>ZIE</a:t>
            </a:r>
            <a:endParaRPr sz="4400" dirty="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124838"/>
            <a:ext cx="9144000" cy="5733415"/>
            <a:chOff x="0" y="1124838"/>
            <a:chExt cx="9144000" cy="57334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24838"/>
              <a:ext cx="4903343" cy="37607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98519" y="1340738"/>
              <a:ext cx="5245480" cy="3606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173091"/>
              <a:ext cx="9144000" cy="26849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4399661" cy="248297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4038600"/>
            <a:ext cx="4572000" cy="25717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05400" y="914400"/>
            <a:ext cx="3537838" cy="3200400"/>
          </a:xfrm>
          <a:prstGeom prst="rect">
            <a:avLst/>
          </a:prstGeom>
        </p:spPr>
      </p:pic>
      <p:pic>
        <p:nvPicPr>
          <p:cNvPr id="5" name="Immagine 4" descr="01a733b7c8b1a2cc20232bab419a46669a62fd59f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4114800"/>
            <a:ext cx="3570408" cy="190142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WhatsApp Image 2023-01-11 at 18.45.2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0"/>
            <a:ext cx="3857625" cy="6858000"/>
          </a:xfrm>
          <a:prstGeom prst="rect">
            <a:avLst/>
          </a:prstGeom>
        </p:spPr>
      </p:pic>
      <p:pic>
        <p:nvPicPr>
          <p:cNvPr id="7" name="Immagine 6" descr="WhatsApp Image 2023-01-11 at 18.42.0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0" y="457200"/>
            <a:ext cx="3044316" cy="383616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00" y="609600"/>
            <a:ext cx="2209800" cy="18050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6200" y="1143000"/>
            <a:ext cx="1355090" cy="386715"/>
          </a:xfrm>
          <a:prstGeom prst="rect">
            <a:avLst/>
          </a:prstGeom>
        </p:spPr>
      </p:pic>
      <p:pic>
        <p:nvPicPr>
          <p:cNvPr id="6" name="Immagine 5" descr="Napolipride 35x5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2514600"/>
            <a:ext cx="2774287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489454" y="6508495"/>
            <a:ext cx="41459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sp>
        <p:nvSpPr>
          <p:cNvPr id="8" name="Pentagono 7"/>
          <p:cNvSpPr/>
          <p:nvPr/>
        </p:nvSpPr>
        <p:spPr>
          <a:xfrm>
            <a:off x="0" y="1066800"/>
            <a:ext cx="5943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Dove siamo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Immagine 6" descr="Immagine che contiene testo&#10;&#10;Descrizione generata automaticamente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0" y="2209800"/>
            <a:ext cx="9143999" cy="2971800"/>
          </a:xfrm>
          <a:prstGeom prst="rect">
            <a:avLst/>
          </a:prstGeom>
        </p:spPr>
      </p:pic>
      <p:pic>
        <p:nvPicPr>
          <p:cNvPr id="9" name="Immagine 8" descr="cuore-arcobaleno-fondo-trasparen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0"/>
            <a:ext cx="2590800" cy="246885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676400" y="5181600"/>
            <a:ext cx="6248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GRAZIE, CIAO!</a:t>
            </a:r>
            <a:endParaRPr lang="it-IT" sz="6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5251" y="3068637"/>
            <a:ext cx="1733423" cy="36004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9600" y="1447800"/>
            <a:ext cx="6504940" cy="40998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7145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cs typeface="Arial"/>
              </a:rPr>
              <a:t>DisOrientamenti</a:t>
            </a:r>
            <a:r>
              <a:rPr sz="1400" b="1" spc="-25" dirty="0">
                <a:cs typeface="Arial"/>
              </a:rPr>
              <a:t> </a:t>
            </a:r>
            <a:r>
              <a:rPr sz="1400" spc="-5" dirty="0">
                <a:cs typeface="Arial MT"/>
              </a:rPr>
              <a:t>–</a:t>
            </a:r>
            <a:r>
              <a:rPr sz="1400" spc="2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Discriminazione</a:t>
            </a:r>
            <a:r>
              <a:rPr sz="1400" spc="-3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ed</a:t>
            </a:r>
            <a:r>
              <a:rPr sz="1400" spc="-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esclusione</a:t>
            </a:r>
            <a:r>
              <a:rPr sz="140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sociale</a:t>
            </a:r>
            <a:r>
              <a:rPr sz="1400" spc="-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delle</a:t>
            </a:r>
            <a:r>
              <a:rPr sz="1400" spc="-2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persone</a:t>
            </a:r>
            <a:r>
              <a:rPr sz="1400" spc="2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LGBT</a:t>
            </a:r>
            <a:r>
              <a:rPr sz="1400" spc="-30" dirty="0">
                <a:cs typeface="Arial MT"/>
              </a:rPr>
              <a:t> </a:t>
            </a:r>
            <a:r>
              <a:rPr sz="1400" spc="-20" dirty="0">
                <a:cs typeface="Arial MT"/>
              </a:rPr>
              <a:t>in </a:t>
            </a:r>
            <a:r>
              <a:rPr sz="1400" spc="-37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Italia</a:t>
            </a:r>
            <a:r>
              <a:rPr sz="1400" spc="1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a</a:t>
            </a:r>
            <a:r>
              <a:rPr sz="1400" spc="1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cura</a:t>
            </a:r>
            <a:r>
              <a:rPr sz="1400" spc="1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di</a:t>
            </a:r>
            <a:r>
              <a:rPr sz="140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Carlo D'Ippoliti</a:t>
            </a:r>
            <a:r>
              <a:rPr sz="1400" spc="7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e</a:t>
            </a:r>
            <a:r>
              <a:rPr sz="1400" spc="-80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Alexander</a:t>
            </a:r>
            <a:r>
              <a:rPr sz="1400" spc="1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Schuster</a:t>
            </a:r>
            <a:r>
              <a:rPr sz="1400" spc="4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–</a:t>
            </a:r>
            <a:r>
              <a:rPr sz="1400" spc="-8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Armando</a:t>
            </a:r>
            <a:r>
              <a:rPr sz="1400" spc="1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Editore</a:t>
            </a:r>
            <a:r>
              <a:rPr sz="1400" spc="45" dirty="0">
                <a:cs typeface="Arial MT"/>
              </a:rPr>
              <a:t> </a:t>
            </a:r>
            <a:r>
              <a:rPr sz="1400" spc="-50" dirty="0">
                <a:cs typeface="Arial MT"/>
              </a:rPr>
              <a:t>(2011) </a:t>
            </a:r>
            <a:r>
              <a:rPr sz="1400" spc="-4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Collana</a:t>
            </a:r>
            <a:r>
              <a:rPr sz="1400" spc="-25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Diritti</a:t>
            </a:r>
            <a:r>
              <a:rPr sz="1400" spc="-10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Uguaglianza</a:t>
            </a:r>
            <a:r>
              <a:rPr sz="1400" spc="30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Integrazione</a:t>
            </a:r>
            <a:r>
              <a:rPr sz="1400" spc="5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dell'Ufficio</a:t>
            </a:r>
            <a:r>
              <a:rPr sz="1400" spc="-20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Nazionale</a:t>
            </a:r>
            <a:r>
              <a:rPr sz="1400" spc="-4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Antidiscriminazioni </a:t>
            </a:r>
            <a:r>
              <a:rPr sz="1400" spc="-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Razziali</a:t>
            </a:r>
            <a:r>
              <a:rPr sz="1400" spc="4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Dipartimento</a:t>
            </a:r>
            <a:r>
              <a:rPr sz="1400" spc="30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per</a:t>
            </a:r>
            <a:r>
              <a:rPr sz="1400" spc="1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le</a:t>
            </a:r>
            <a:r>
              <a:rPr sz="1400" spc="1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Pari</a:t>
            </a:r>
            <a:r>
              <a:rPr sz="1400" spc="-11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Opportunità</a:t>
            </a:r>
            <a:endParaRPr sz="1400" dirty="0"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u="heavy" spc="-10" dirty="0">
                <a:uFill>
                  <a:solidFill>
                    <a:srgbClr val="000000"/>
                  </a:solidFill>
                </a:uFill>
                <a:cs typeface="Arial"/>
              </a:rPr>
              <a:t>10.1</a:t>
            </a:r>
            <a:r>
              <a:rPr sz="1400" b="1" u="heavy" spc="-5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Presentazione</a:t>
            </a:r>
            <a:r>
              <a:rPr sz="1400" b="1" u="heavy" spc="3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analisi</a:t>
            </a:r>
            <a:r>
              <a:rPr sz="1400" b="1" u="heavy" spc="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di</a:t>
            </a:r>
            <a:r>
              <a:rPr sz="1400" b="1" u="heavy" spc="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replicabilità</a:t>
            </a:r>
            <a:r>
              <a:rPr sz="1400" b="1" u="heavy" spc="1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delle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20" dirty="0">
                <a:uFill>
                  <a:solidFill>
                    <a:srgbClr val="000000"/>
                  </a:solidFill>
                </a:uFill>
                <a:cs typeface="Arial"/>
              </a:rPr>
              <a:t>buone</a:t>
            </a:r>
            <a:r>
              <a:rPr sz="1400" b="1" u="heavy" spc="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prassi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per</a:t>
            </a:r>
            <a:r>
              <a:rPr sz="1400" b="1" u="heavy" spc="2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settore</a:t>
            </a:r>
            <a:endParaRPr sz="1400" dirty="0">
              <a:cs typeface="Arial"/>
            </a:endParaRPr>
          </a:p>
          <a:p>
            <a:pPr marL="12700">
              <a:lnSpc>
                <a:spcPts val="1630"/>
              </a:lnSpc>
            </a:pPr>
            <a:r>
              <a:rPr sz="1400" b="1" u="heavy" spc="-10" dirty="0">
                <a:uFill>
                  <a:solidFill>
                    <a:srgbClr val="000000"/>
                  </a:solidFill>
                </a:uFill>
                <a:cs typeface="Arial"/>
              </a:rPr>
              <a:t>Settore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cs typeface="Arial"/>
              </a:rPr>
              <a:t>Socio</a:t>
            </a:r>
            <a:r>
              <a:rPr sz="1400" b="1" u="heavy" spc="-7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cs typeface="Arial"/>
              </a:rPr>
              <a:t>Culturale</a:t>
            </a:r>
            <a:endParaRPr sz="1400" dirty="0">
              <a:cs typeface="Arial"/>
            </a:endParaRPr>
          </a:p>
          <a:p>
            <a:pPr marL="12700">
              <a:lnSpc>
                <a:spcPts val="1630"/>
              </a:lnSpc>
            </a:pPr>
            <a:r>
              <a:rPr sz="1400" spc="-5" dirty="0">
                <a:cs typeface="Arial MT"/>
              </a:rPr>
              <a:t>Omovies</a:t>
            </a:r>
            <a:r>
              <a:rPr sz="1400" spc="-55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–</a:t>
            </a:r>
            <a:r>
              <a:rPr sz="1400" spc="1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Festival</a:t>
            </a:r>
            <a:r>
              <a:rPr sz="1400" spc="-2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di</a:t>
            </a:r>
            <a:r>
              <a:rPr sz="1400" spc="2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Cinema</a:t>
            </a:r>
            <a:r>
              <a:rPr sz="1400" spc="-3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Omosessuale,</a:t>
            </a:r>
            <a:r>
              <a:rPr sz="1400" spc="4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Comune di</a:t>
            </a:r>
            <a:r>
              <a:rPr sz="1400" spc="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Napoli</a:t>
            </a:r>
            <a:r>
              <a:rPr sz="1400" spc="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(pag.</a:t>
            </a:r>
            <a:r>
              <a:rPr sz="1400" spc="-12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148)</a:t>
            </a:r>
            <a:endParaRPr sz="1400" dirty="0"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Combattere</a:t>
            </a:r>
            <a:r>
              <a:rPr sz="1400" b="1" u="heavy" spc="-8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l'omofobia.</a:t>
            </a:r>
            <a:endParaRPr sz="1400" dirty="0"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u="heavy" spc="-10" dirty="0">
                <a:uFill>
                  <a:solidFill>
                    <a:srgbClr val="000000"/>
                  </a:solidFill>
                </a:uFill>
                <a:cs typeface="Arial"/>
              </a:rPr>
              <a:t>Politiche</a:t>
            </a:r>
            <a:r>
              <a:rPr sz="1400" b="1" u="heavy" spc="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cs typeface="Arial"/>
              </a:rPr>
              <a:t>locali</a:t>
            </a:r>
            <a:r>
              <a:rPr sz="1400" b="1" u="heavy" spc="4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cs typeface="Arial"/>
              </a:rPr>
              <a:t>di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cs typeface="Arial"/>
              </a:rPr>
              <a:t>parità</a:t>
            </a:r>
            <a:r>
              <a:rPr sz="1400" b="1" u="heavy" spc="1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cs typeface="Arial"/>
              </a:rPr>
              <a:t>rispetto</a:t>
            </a:r>
            <a:r>
              <a:rPr sz="1400" b="1" u="heavy" spc="5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cs typeface="Arial"/>
              </a:rPr>
              <a:t>all'orientamento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 sessuale</a:t>
            </a:r>
            <a:r>
              <a:rPr sz="1400" b="1" u="heavy" spc="1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e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cs typeface="Arial"/>
              </a:rPr>
              <a:t>all'identitàdi</a:t>
            </a:r>
            <a:endParaRPr sz="1400" dirty="0"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genere</a:t>
            </a:r>
            <a:r>
              <a:rPr sz="1400" spc="-15" dirty="0">
                <a:cs typeface="Arial MT"/>
              </a:rPr>
              <a:t>.</a:t>
            </a:r>
            <a:endParaRPr sz="1400" dirty="0">
              <a:cs typeface="Arial MT"/>
            </a:endParaRPr>
          </a:p>
          <a:p>
            <a:pPr marL="12700" marR="1742439">
              <a:lnSpc>
                <a:spcPct val="100000"/>
              </a:lnSpc>
            </a:pPr>
            <a:r>
              <a:rPr sz="1400" spc="-10" dirty="0">
                <a:cs typeface="Arial MT"/>
              </a:rPr>
              <a:t>Un Libro Bianco </a:t>
            </a:r>
            <a:r>
              <a:rPr sz="1400" spc="-15" dirty="0">
                <a:cs typeface="Arial MT"/>
              </a:rPr>
              <a:t>Europeo, </a:t>
            </a:r>
            <a:r>
              <a:rPr sz="1400" spc="-55" dirty="0">
                <a:cs typeface="Arial MT"/>
              </a:rPr>
              <a:t>Torino </a:t>
            </a:r>
            <a:r>
              <a:rPr sz="1400" spc="-5" dirty="0">
                <a:cs typeface="Arial MT"/>
              </a:rPr>
              <a:t>- </a:t>
            </a:r>
            <a:r>
              <a:rPr sz="1400" spc="-10" dirty="0">
                <a:cs typeface="Arial MT"/>
              </a:rPr>
              <a:t>Coll-Planas, </a:t>
            </a:r>
            <a:r>
              <a:rPr sz="1400" spc="-15" dirty="0">
                <a:cs typeface="Arial MT"/>
              </a:rPr>
              <a:t>Gerard </a:t>
            </a:r>
            <a:r>
              <a:rPr sz="1400" spc="-50" dirty="0">
                <a:cs typeface="Arial MT"/>
              </a:rPr>
              <a:t>(2011) </a:t>
            </a:r>
            <a:r>
              <a:rPr sz="1400" spc="-37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Capitolo</a:t>
            </a:r>
            <a:r>
              <a:rPr sz="1400" spc="-4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3:</a:t>
            </a:r>
            <a:r>
              <a:rPr sz="1400" spc="-3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Raccomandazioni</a:t>
            </a:r>
            <a:endParaRPr sz="1400" dirty="0"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spc="-40" dirty="0">
                <a:cs typeface="Arial MT"/>
              </a:rPr>
              <a:t>3</a:t>
            </a:r>
            <a:r>
              <a:rPr sz="1400" spc="-35" dirty="0">
                <a:cs typeface="Arial MT"/>
              </a:rPr>
              <a:t>.</a:t>
            </a:r>
            <a:r>
              <a:rPr sz="1400" spc="-135" dirty="0">
                <a:cs typeface="Arial MT"/>
              </a:rPr>
              <a:t>1</a:t>
            </a:r>
            <a:r>
              <a:rPr sz="1400" spc="-5" dirty="0">
                <a:cs typeface="Arial MT"/>
              </a:rPr>
              <a:t>1</a:t>
            </a:r>
            <a:r>
              <a:rPr sz="1400" spc="-6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Cult</a:t>
            </a:r>
            <a:r>
              <a:rPr sz="1400" spc="-15" dirty="0">
                <a:cs typeface="Arial MT"/>
              </a:rPr>
              <a:t>ur</a:t>
            </a:r>
            <a:r>
              <a:rPr sz="1400" spc="-5" dirty="0">
                <a:cs typeface="Arial MT"/>
              </a:rPr>
              <a:t>a</a:t>
            </a:r>
            <a:r>
              <a:rPr sz="1400" spc="1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e</a:t>
            </a:r>
            <a:r>
              <a:rPr sz="1400" spc="-60" dirty="0">
                <a:cs typeface="Arial MT"/>
              </a:rPr>
              <a:t> </a:t>
            </a:r>
            <a:r>
              <a:rPr sz="1400" spc="-45" dirty="0">
                <a:cs typeface="Arial MT"/>
              </a:rPr>
              <a:t>M</a:t>
            </a:r>
            <a:r>
              <a:rPr sz="1400" spc="-15" dirty="0">
                <a:cs typeface="Arial MT"/>
              </a:rPr>
              <a:t>ed</a:t>
            </a:r>
            <a:r>
              <a:rPr sz="1400" spc="-5" dirty="0">
                <a:cs typeface="Arial MT"/>
              </a:rPr>
              <a:t>ia</a:t>
            </a:r>
            <a:endParaRPr sz="1400" dirty="0">
              <a:cs typeface="Arial MT"/>
            </a:endParaRPr>
          </a:p>
          <a:p>
            <a:pPr marL="12700" marR="284480">
              <a:lnSpc>
                <a:spcPct val="100000"/>
              </a:lnSpc>
            </a:pPr>
            <a:r>
              <a:rPr sz="1400" spc="-5" dirty="0">
                <a:cs typeface="Arial MT"/>
              </a:rPr>
              <a:t>Omovies</a:t>
            </a:r>
            <a:r>
              <a:rPr sz="1400" spc="-5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-</a:t>
            </a:r>
            <a:r>
              <a:rPr sz="1400" spc="1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Festival</a:t>
            </a:r>
            <a:r>
              <a:rPr sz="1400" spc="-2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cinematografico</a:t>
            </a:r>
            <a:r>
              <a:rPr sz="1400" spc="-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organizzato</a:t>
            </a:r>
            <a:r>
              <a:rPr sz="1400" spc="8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dal</a:t>
            </a:r>
            <a:r>
              <a:rPr sz="1400" spc="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Comune</a:t>
            </a:r>
            <a:r>
              <a:rPr sz="1400" spc="-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di</a:t>
            </a:r>
            <a:r>
              <a:rPr sz="140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Napoli</a:t>
            </a:r>
            <a:r>
              <a:rPr sz="1400" spc="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(pag.</a:t>
            </a:r>
            <a:r>
              <a:rPr sz="1400" spc="1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83) </a:t>
            </a:r>
            <a:r>
              <a:rPr sz="1400" spc="-37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Neapoli.S.</a:t>
            </a:r>
            <a:endParaRPr sz="1400" dirty="0">
              <a:cs typeface="Arial MT"/>
            </a:endParaRPr>
          </a:p>
          <a:p>
            <a:pPr marL="12700">
              <a:lnSpc>
                <a:spcPts val="1585"/>
              </a:lnSpc>
            </a:pPr>
            <a:r>
              <a:rPr sz="1400" b="1" u="heavy" spc="-20" dirty="0">
                <a:uFill>
                  <a:solidFill>
                    <a:srgbClr val="000000"/>
                  </a:solidFill>
                </a:uFill>
                <a:cs typeface="Arial"/>
              </a:rPr>
              <a:t>L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e</a:t>
            </a:r>
            <a:r>
              <a:rPr sz="1400" b="1" u="heavy" spc="-3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20" dirty="0">
                <a:uFill>
                  <a:solidFill>
                    <a:srgbClr val="000000"/>
                  </a:solidFill>
                </a:uFill>
                <a:cs typeface="Arial"/>
              </a:rPr>
              <a:t>po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l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it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i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c</a:t>
            </a:r>
            <a:r>
              <a:rPr sz="1400" b="1" u="heavy" spc="-20" dirty="0">
                <a:uFill>
                  <a:solidFill>
                    <a:srgbClr val="000000"/>
                  </a:solidFill>
                </a:uFill>
                <a:cs typeface="Arial"/>
              </a:rPr>
              <a:t>h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e</a:t>
            </a:r>
            <a:r>
              <a:rPr sz="1400" b="1" u="heavy" spc="6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s</a:t>
            </a:r>
            <a:r>
              <a:rPr sz="1400" b="1" u="heavy" spc="-20" dirty="0">
                <a:uFill>
                  <a:solidFill>
                    <a:srgbClr val="000000"/>
                  </a:solidFill>
                </a:uFill>
                <a:cs typeface="Arial"/>
              </a:rPr>
              <a:t>o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c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i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a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li</a:t>
            </a:r>
            <a:r>
              <a:rPr sz="1400" b="1" u="heavy" spc="3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a 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cs typeface="Arial"/>
              </a:rPr>
              <a:t>Na</a:t>
            </a:r>
            <a:r>
              <a:rPr sz="1400" b="1" u="heavy" spc="-20" dirty="0">
                <a:uFill>
                  <a:solidFill>
                    <a:srgbClr val="000000"/>
                  </a:solidFill>
                </a:uFill>
                <a:cs typeface="Arial"/>
              </a:rPr>
              <a:t>po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li</a:t>
            </a:r>
            <a:r>
              <a:rPr sz="1400" b="1" u="heavy" spc="-13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2000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/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201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0</a:t>
            </a:r>
            <a:endParaRPr sz="1400" dirty="0"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-10" dirty="0">
                <a:cs typeface="Arial MT"/>
              </a:rPr>
              <a:t>Comune</a:t>
            </a:r>
            <a:r>
              <a:rPr sz="1400" spc="-5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di</a:t>
            </a:r>
            <a:r>
              <a:rPr sz="1400" spc="2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Napoli,</a:t>
            </a:r>
            <a:r>
              <a:rPr sz="1400" spc="-10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Assessorato</a:t>
            </a:r>
            <a:r>
              <a:rPr sz="1400" spc="6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alle</a:t>
            </a:r>
            <a:r>
              <a:rPr sz="1400" spc="1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Politiche</a:t>
            </a:r>
            <a:r>
              <a:rPr sz="1400" spc="-185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Sociali.</a:t>
            </a:r>
            <a:endParaRPr sz="1400" dirty="0"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cs typeface="Arial MT"/>
              </a:rPr>
              <a:t>La</a:t>
            </a:r>
            <a:r>
              <a:rPr sz="1400" spc="-1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mediazione </a:t>
            </a:r>
            <a:r>
              <a:rPr sz="1400" spc="-5" dirty="0">
                <a:cs typeface="Arial MT"/>
              </a:rPr>
              <a:t>e</a:t>
            </a:r>
            <a:r>
              <a:rPr sz="1400" spc="-15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la </a:t>
            </a:r>
            <a:r>
              <a:rPr sz="1400" spc="-10" dirty="0">
                <a:cs typeface="Arial MT"/>
              </a:rPr>
              <a:t>gestione </a:t>
            </a:r>
            <a:r>
              <a:rPr sz="1400" spc="-15" dirty="0">
                <a:cs typeface="Arial MT"/>
              </a:rPr>
              <a:t>dei</a:t>
            </a:r>
            <a:r>
              <a:rPr sz="1400" spc="-5" dirty="0">
                <a:cs typeface="Arial MT"/>
              </a:rPr>
              <a:t> conflitti</a:t>
            </a:r>
            <a:r>
              <a:rPr sz="1400" spc="-3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–</a:t>
            </a:r>
            <a:r>
              <a:rPr sz="1400" spc="-10" dirty="0">
                <a:cs typeface="Arial MT"/>
              </a:rPr>
              <a:t> </a:t>
            </a:r>
            <a:r>
              <a:rPr sz="1400" spc="-20" dirty="0">
                <a:cs typeface="Arial MT"/>
              </a:rPr>
              <a:t>Il</a:t>
            </a:r>
            <a:r>
              <a:rPr sz="1400" spc="4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contrasto</a:t>
            </a:r>
            <a:r>
              <a:rPr sz="1400" spc="-1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della</a:t>
            </a:r>
            <a:r>
              <a:rPr sz="1400" spc="-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xenofobia</a:t>
            </a:r>
            <a:r>
              <a:rPr sz="1400" spc="15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e</a:t>
            </a:r>
            <a:r>
              <a:rPr sz="1400" spc="-1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le</a:t>
            </a:r>
            <a:r>
              <a:rPr sz="1400" spc="1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politiche</a:t>
            </a:r>
            <a:endParaRPr sz="1400" dirty="0"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cs typeface="Arial MT"/>
              </a:rPr>
              <a:t>contro</a:t>
            </a:r>
            <a:r>
              <a:rPr sz="1400" spc="-60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le</a:t>
            </a:r>
            <a:r>
              <a:rPr sz="1400" spc="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disuguaglianze:</a:t>
            </a:r>
            <a:r>
              <a:rPr sz="1400" spc="4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culturali,</a:t>
            </a:r>
            <a:r>
              <a:rPr sz="1400" spc="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di</a:t>
            </a:r>
            <a:r>
              <a:rPr sz="1400" spc="5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genere</a:t>
            </a:r>
            <a:r>
              <a:rPr sz="1400" spc="25" dirty="0">
                <a:cs typeface="Arial MT"/>
              </a:rPr>
              <a:t> </a:t>
            </a:r>
            <a:r>
              <a:rPr sz="1400" spc="-5" dirty="0">
                <a:cs typeface="Arial MT"/>
              </a:rPr>
              <a:t>e </a:t>
            </a:r>
            <a:r>
              <a:rPr sz="1400" spc="-10" dirty="0">
                <a:cs typeface="Arial MT"/>
              </a:rPr>
              <a:t>di</a:t>
            </a:r>
            <a:r>
              <a:rPr sz="1400" spc="5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orientamento</a:t>
            </a:r>
            <a:r>
              <a:rPr sz="1400" dirty="0">
                <a:cs typeface="Arial MT"/>
              </a:rPr>
              <a:t> </a:t>
            </a:r>
            <a:r>
              <a:rPr sz="1400" spc="-10" dirty="0">
                <a:cs typeface="Arial MT"/>
              </a:rPr>
              <a:t>sessuale.</a:t>
            </a:r>
            <a:r>
              <a:rPr sz="1400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(pag.</a:t>
            </a:r>
            <a:r>
              <a:rPr sz="1400" dirty="0">
                <a:cs typeface="Arial MT"/>
              </a:rPr>
              <a:t> </a:t>
            </a:r>
            <a:r>
              <a:rPr sz="1400" spc="-15" dirty="0">
                <a:cs typeface="Arial MT"/>
              </a:rPr>
              <a:t>156)</a:t>
            </a:r>
            <a:endParaRPr sz="1400" dirty="0"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sp>
        <p:nvSpPr>
          <p:cNvPr id="7" name="Pentagono 6"/>
          <p:cNvSpPr/>
          <p:nvPr/>
        </p:nvSpPr>
        <p:spPr>
          <a:xfrm>
            <a:off x="0" y="381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Best Practies (Pubblicazioni)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Immagine 7" descr="cuore-arcobaleno-fondo-trasparen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9000" y="3048000"/>
            <a:ext cx="1720723" cy="35733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9600" y="1295400"/>
            <a:ext cx="7230109" cy="4392869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6870" indent="-344805">
              <a:lnSpc>
                <a:spcPct val="150000"/>
              </a:lnSpc>
              <a:spcBef>
                <a:spcPts val="390"/>
              </a:spcBef>
              <a:buChar char="•"/>
              <a:tabLst>
                <a:tab pos="356870" algn="l"/>
                <a:tab pos="357505" algn="l"/>
              </a:tabLst>
            </a:pPr>
            <a:r>
              <a:rPr spc="-15" dirty="0">
                <a:cs typeface="Arial MT"/>
              </a:rPr>
              <a:t>Presidenza</a:t>
            </a:r>
            <a:r>
              <a:rPr spc="30" dirty="0">
                <a:cs typeface="Arial MT"/>
              </a:rPr>
              <a:t> </a:t>
            </a:r>
            <a:r>
              <a:rPr spc="-10" dirty="0">
                <a:cs typeface="Arial MT"/>
              </a:rPr>
              <a:t>del</a:t>
            </a:r>
            <a:r>
              <a:rPr spc="15" dirty="0">
                <a:cs typeface="Arial MT"/>
              </a:rPr>
              <a:t> </a:t>
            </a:r>
            <a:r>
              <a:rPr spc="-10" dirty="0">
                <a:cs typeface="Arial MT"/>
              </a:rPr>
              <a:t>Consiglio</a:t>
            </a:r>
            <a:r>
              <a:rPr spc="40" dirty="0">
                <a:cs typeface="Arial MT"/>
              </a:rPr>
              <a:t> </a:t>
            </a:r>
            <a:r>
              <a:rPr spc="-10" dirty="0">
                <a:cs typeface="Arial MT"/>
              </a:rPr>
              <a:t>dei</a:t>
            </a:r>
            <a:r>
              <a:rPr spc="-5" dirty="0">
                <a:cs typeface="Arial MT"/>
              </a:rPr>
              <a:t> </a:t>
            </a:r>
            <a:r>
              <a:rPr spc="-10" dirty="0">
                <a:cs typeface="Arial MT"/>
              </a:rPr>
              <a:t>Ministri</a:t>
            </a:r>
            <a:r>
              <a:rPr spc="20" dirty="0">
                <a:cs typeface="Arial MT"/>
              </a:rPr>
              <a:t> </a:t>
            </a:r>
            <a:r>
              <a:rPr spc="-30" dirty="0">
                <a:cs typeface="Arial MT"/>
              </a:rPr>
              <a:t>Tavolo</a:t>
            </a:r>
            <a:r>
              <a:rPr spc="-175" dirty="0">
                <a:cs typeface="Arial MT"/>
              </a:rPr>
              <a:t> </a:t>
            </a:r>
            <a:r>
              <a:rPr spc="-10" dirty="0">
                <a:cs typeface="Arial MT"/>
              </a:rPr>
              <a:t>LGBT</a:t>
            </a:r>
            <a:endParaRPr dirty="0">
              <a:cs typeface="Arial MT"/>
            </a:endParaRPr>
          </a:p>
          <a:p>
            <a:pPr marL="356870" marR="5080" indent="-344805">
              <a:lnSpc>
                <a:spcPct val="150000"/>
              </a:lnSpc>
              <a:spcBef>
                <a:spcPts val="290"/>
              </a:spcBef>
              <a:buChar char="•"/>
              <a:tabLst>
                <a:tab pos="356870" algn="l"/>
                <a:tab pos="357505" algn="l"/>
              </a:tabLst>
            </a:pPr>
            <a:r>
              <a:rPr spc="-15" dirty="0">
                <a:cs typeface="Arial MT"/>
              </a:rPr>
              <a:t>Presidenza</a:t>
            </a:r>
            <a:r>
              <a:rPr spc="35" dirty="0">
                <a:cs typeface="Arial MT"/>
              </a:rPr>
              <a:t> </a:t>
            </a:r>
            <a:r>
              <a:rPr spc="-15" dirty="0">
                <a:cs typeface="Arial MT"/>
              </a:rPr>
              <a:t>del</a:t>
            </a:r>
            <a:r>
              <a:rPr spc="20" dirty="0">
                <a:cs typeface="Arial MT"/>
              </a:rPr>
              <a:t> </a:t>
            </a:r>
            <a:r>
              <a:rPr spc="-5" dirty="0">
                <a:cs typeface="Arial MT"/>
              </a:rPr>
              <a:t>Consiglio</a:t>
            </a:r>
            <a:r>
              <a:rPr spc="50" dirty="0">
                <a:cs typeface="Arial MT"/>
              </a:rPr>
              <a:t> </a:t>
            </a:r>
            <a:r>
              <a:rPr spc="-15" dirty="0">
                <a:cs typeface="Arial MT"/>
              </a:rPr>
              <a:t>dei</a:t>
            </a:r>
            <a:r>
              <a:rPr spc="-5" dirty="0">
                <a:cs typeface="Arial MT"/>
              </a:rPr>
              <a:t> </a:t>
            </a:r>
            <a:r>
              <a:rPr spc="-10" dirty="0">
                <a:cs typeface="Arial MT"/>
              </a:rPr>
              <a:t>Ministri</a:t>
            </a:r>
            <a:r>
              <a:rPr spc="45" dirty="0">
                <a:cs typeface="Arial MT"/>
              </a:rPr>
              <a:t> </a:t>
            </a:r>
            <a:r>
              <a:rPr spc="-5" dirty="0">
                <a:cs typeface="Arial MT"/>
              </a:rPr>
              <a:t>-</a:t>
            </a:r>
            <a:r>
              <a:rPr spc="15" dirty="0">
                <a:cs typeface="Arial MT"/>
              </a:rPr>
              <a:t> </a:t>
            </a:r>
            <a:r>
              <a:rPr spc="-5" dirty="0">
                <a:cs typeface="Arial MT"/>
              </a:rPr>
              <a:t>UNAR</a:t>
            </a:r>
            <a:r>
              <a:rPr spc="-20" dirty="0">
                <a:cs typeface="Arial MT"/>
              </a:rPr>
              <a:t> </a:t>
            </a:r>
            <a:r>
              <a:rPr spc="-5" dirty="0">
                <a:cs typeface="Arial MT"/>
              </a:rPr>
              <a:t>-</a:t>
            </a:r>
            <a:r>
              <a:rPr spc="-15" dirty="0">
                <a:cs typeface="Arial MT"/>
              </a:rPr>
              <a:t> </a:t>
            </a:r>
            <a:r>
              <a:rPr spc="-30" dirty="0">
                <a:cs typeface="Arial MT"/>
              </a:rPr>
              <a:t>Tavolo</a:t>
            </a:r>
            <a:r>
              <a:rPr spc="-50" dirty="0">
                <a:cs typeface="Arial MT"/>
              </a:rPr>
              <a:t> </a:t>
            </a:r>
            <a:r>
              <a:rPr spc="-10" dirty="0">
                <a:cs typeface="Arial MT"/>
              </a:rPr>
              <a:t>Nazionale</a:t>
            </a:r>
            <a:r>
              <a:rPr spc="60" dirty="0">
                <a:cs typeface="Arial MT"/>
              </a:rPr>
              <a:t> </a:t>
            </a:r>
            <a:r>
              <a:rPr spc="-15" dirty="0">
                <a:cs typeface="Arial MT"/>
              </a:rPr>
              <a:t>per</a:t>
            </a:r>
            <a:r>
              <a:rPr spc="10" dirty="0">
                <a:cs typeface="Arial MT"/>
              </a:rPr>
              <a:t> </a:t>
            </a:r>
            <a:r>
              <a:rPr spc="-5" dirty="0">
                <a:cs typeface="Arial MT"/>
              </a:rPr>
              <a:t>le</a:t>
            </a:r>
            <a:r>
              <a:rPr spc="15" dirty="0">
                <a:cs typeface="Arial MT"/>
              </a:rPr>
              <a:t> </a:t>
            </a:r>
            <a:r>
              <a:rPr spc="-10" dirty="0">
                <a:cs typeface="Arial MT"/>
              </a:rPr>
              <a:t>linee</a:t>
            </a:r>
            <a:r>
              <a:rPr spc="15" dirty="0">
                <a:cs typeface="Arial MT"/>
              </a:rPr>
              <a:t> </a:t>
            </a:r>
            <a:r>
              <a:rPr spc="-10" dirty="0">
                <a:cs typeface="Arial MT"/>
              </a:rPr>
              <a:t>guida</a:t>
            </a:r>
            <a:r>
              <a:rPr spc="-15" dirty="0">
                <a:cs typeface="Arial MT"/>
              </a:rPr>
              <a:t> </a:t>
            </a:r>
            <a:r>
              <a:rPr spc="-5" dirty="0">
                <a:cs typeface="Arial MT"/>
              </a:rPr>
              <a:t>e le </a:t>
            </a:r>
            <a:r>
              <a:rPr dirty="0">
                <a:cs typeface="Arial MT"/>
              </a:rPr>
              <a:t> </a:t>
            </a:r>
            <a:r>
              <a:rPr spc="-10" dirty="0">
                <a:cs typeface="Arial MT"/>
              </a:rPr>
              <a:t>strategie</a:t>
            </a:r>
            <a:r>
              <a:rPr spc="-20" dirty="0">
                <a:cs typeface="Arial MT"/>
              </a:rPr>
              <a:t> </a:t>
            </a:r>
            <a:r>
              <a:rPr spc="-10" dirty="0">
                <a:cs typeface="Arial MT"/>
              </a:rPr>
              <a:t>contro</a:t>
            </a:r>
            <a:r>
              <a:rPr spc="-5" dirty="0">
                <a:cs typeface="Arial MT"/>
              </a:rPr>
              <a:t> le</a:t>
            </a:r>
            <a:r>
              <a:rPr dirty="0">
                <a:cs typeface="Arial MT"/>
              </a:rPr>
              <a:t> </a:t>
            </a:r>
            <a:r>
              <a:rPr spc="-10" dirty="0">
                <a:cs typeface="Arial MT"/>
              </a:rPr>
              <a:t>discriminazioni</a:t>
            </a:r>
            <a:r>
              <a:rPr spc="10" dirty="0">
                <a:cs typeface="Arial MT"/>
              </a:rPr>
              <a:t> </a:t>
            </a:r>
            <a:r>
              <a:rPr spc="-10" dirty="0">
                <a:cs typeface="Arial MT"/>
              </a:rPr>
              <a:t>presso</a:t>
            </a:r>
            <a:r>
              <a:rPr dirty="0">
                <a:cs typeface="Arial MT"/>
              </a:rPr>
              <a:t> </a:t>
            </a:r>
            <a:r>
              <a:rPr spc="-10" dirty="0">
                <a:cs typeface="Arial MT"/>
              </a:rPr>
              <a:t>l'Ufficio</a:t>
            </a:r>
            <a:r>
              <a:rPr dirty="0">
                <a:cs typeface="Arial MT"/>
              </a:rPr>
              <a:t> </a:t>
            </a:r>
            <a:r>
              <a:rPr spc="-10" dirty="0">
                <a:cs typeface="Arial MT"/>
              </a:rPr>
              <a:t>Nazionale</a:t>
            </a:r>
            <a:r>
              <a:rPr spc="-25" dirty="0">
                <a:cs typeface="Arial MT"/>
              </a:rPr>
              <a:t> </a:t>
            </a:r>
            <a:r>
              <a:rPr spc="-5" dirty="0">
                <a:cs typeface="Arial MT"/>
              </a:rPr>
              <a:t>Anti</a:t>
            </a:r>
            <a:r>
              <a:rPr spc="10" dirty="0">
                <a:cs typeface="Arial MT"/>
              </a:rPr>
              <a:t> </a:t>
            </a:r>
            <a:r>
              <a:rPr spc="-10" dirty="0">
                <a:cs typeface="Arial MT"/>
              </a:rPr>
              <a:t>Discriminazioni</a:t>
            </a:r>
            <a:r>
              <a:rPr spc="10" dirty="0">
                <a:cs typeface="Arial MT"/>
              </a:rPr>
              <a:t> </a:t>
            </a:r>
            <a:r>
              <a:rPr spc="-15" dirty="0">
                <a:cs typeface="Arial MT"/>
              </a:rPr>
              <a:t>Razziali</a:t>
            </a:r>
            <a:endParaRPr dirty="0">
              <a:cs typeface="Arial MT"/>
            </a:endParaRPr>
          </a:p>
          <a:p>
            <a:pPr marL="356870" indent="-344805">
              <a:lnSpc>
                <a:spcPct val="150000"/>
              </a:lnSpc>
              <a:spcBef>
                <a:spcPts val="315"/>
              </a:spcBef>
              <a:buChar char="•"/>
              <a:tabLst>
                <a:tab pos="356870" algn="l"/>
                <a:tab pos="357505" algn="l"/>
              </a:tabLst>
            </a:pPr>
            <a:r>
              <a:rPr spc="-10" dirty="0">
                <a:cs typeface="Arial MT"/>
              </a:rPr>
              <a:t>Consiglio</a:t>
            </a:r>
            <a:r>
              <a:rPr spc="10" dirty="0">
                <a:cs typeface="Arial MT"/>
              </a:rPr>
              <a:t> </a:t>
            </a:r>
            <a:r>
              <a:rPr spc="-10" dirty="0">
                <a:cs typeface="Arial MT"/>
              </a:rPr>
              <a:t>Regionale della</a:t>
            </a:r>
            <a:r>
              <a:rPr spc="10" dirty="0">
                <a:cs typeface="Arial MT"/>
              </a:rPr>
              <a:t> </a:t>
            </a:r>
            <a:r>
              <a:rPr spc="-10" dirty="0">
                <a:cs typeface="Arial MT"/>
              </a:rPr>
              <a:t>Campania</a:t>
            </a:r>
            <a:r>
              <a:rPr spc="-30" dirty="0">
                <a:cs typeface="Arial MT"/>
              </a:rPr>
              <a:t> </a:t>
            </a:r>
            <a:r>
              <a:rPr spc="-5" dirty="0">
                <a:cs typeface="Arial MT"/>
              </a:rPr>
              <a:t>-</a:t>
            </a:r>
            <a:r>
              <a:rPr spc="-15" dirty="0">
                <a:cs typeface="Arial MT"/>
              </a:rPr>
              <a:t> </a:t>
            </a:r>
            <a:r>
              <a:rPr spc="-30" dirty="0">
                <a:cs typeface="Arial MT"/>
              </a:rPr>
              <a:t>Tavolo</a:t>
            </a:r>
            <a:r>
              <a:rPr spc="-60" dirty="0">
                <a:cs typeface="Arial MT"/>
              </a:rPr>
              <a:t> </a:t>
            </a:r>
            <a:r>
              <a:rPr spc="-10" dirty="0">
                <a:cs typeface="Arial MT"/>
              </a:rPr>
              <a:t>del</a:t>
            </a:r>
            <a:r>
              <a:rPr dirty="0">
                <a:cs typeface="Arial MT"/>
              </a:rPr>
              <a:t> </a:t>
            </a:r>
            <a:r>
              <a:rPr spc="-10" dirty="0">
                <a:cs typeface="Arial MT"/>
              </a:rPr>
              <a:t>Garante</a:t>
            </a:r>
            <a:r>
              <a:rPr spc="30" dirty="0">
                <a:cs typeface="Arial MT"/>
              </a:rPr>
              <a:t> </a:t>
            </a:r>
            <a:r>
              <a:rPr spc="-10" dirty="0">
                <a:cs typeface="Arial MT"/>
              </a:rPr>
              <a:t>l’infanzia</a:t>
            </a:r>
            <a:r>
              <a:rPr spc="60" dirty="0">
                <a:cs typeface="Arial MT"/>
              </a:rPr>
              <a:t> </a:t>
            </a:r>
            <a:r>
              <a:rPr spc="-5" dirty="0">
                <a:cs typeface="Arial MT"/>
              </a:rPr>
              <a:t>e</a:t>
            </a:r>
            <a:r>
              <a:rPr spc="-180" dirty="0">
                <a:cs typeface="Arial MT"/>
              </a:rPr>
              <a:t> </a:t>
            </a:r>
            <a:r>
              <a:rPr spc="-10" dirty="0">
                <a:cs typeface="Arial MT"/>
              </a:rPr>
              <a:t>l’adolescenza</a:t>
            </a:r>
            <a:endParaRPr dirty="0">
              <a:cs typeface="Arial MT"/>
            </a:endParaRPr>
          </a:p>
          <a:p>
            <a:pPr marL="356870" indent="-344805">
              <a:lnSpc>
                <a:spcPct val="150000"/>
              </a:lnSpc>
              <a:spcBef>
                <a:spcPts val="285"/>
              </a:spcBef>
              <a:buChar char="•"/>
              <a:tabLst>
                <a:tab pos="356870" algn="l"/>
                <a:tab pos="357505" algn="l"/>
              </a:tabLst>
            </a:pPr>
            <a:r>
              <a:rPr spc="-5" dirty="0">
                <a:cs typeface="Arial MT"/>
              </a:rPr>
              <a:t>Consiglio</a:t>
            </a:r>
            <a:r>
              <a:rPr spc="15" dirty="0">
                <a:cs typeface="Arial MT"/>
              </a:rPr>
              <a:t> </a:t>
            </a:r>
            <a:r>
              <a:rPr spc="-10" dirty="0">
                <a:cs typeface="Arial MT"/>
              </a:rPr>
              <a:t>Regionale della</a:t>
            </a:r>
            <a:r>
              <a:rPr spc="10" dirty="0">
                <a:cs typeface="Arial MT"/>
              </a:rPr>
              <a:t> </a:t>
            </a:r>
            <a:r>
              <a:rPr spc="-10" dirty="0">
                <a:cs typeface="Arial MT"/>
              </a:rPr>
              <a:t>Campania</a:t>
            </a:r>
            <a:r>
              <a:rPr spc="-35" dirty="0">
                <a:cs typeface="Arial MT"/>
              </a:rPr>
              <a:t> </a:t>
            </a:r>
            <a:r>
              <a:rPr spc="-5" dirty="0">
                <a:cs typeface="Arial MT"/>
              </a:rPr>
              <a:t>-</a:t>
            </a:r>
            <a:r>
              <a:rPr spc="10" dirty="0">
                <a:cs typeface="Arial MT"/>
              </a:rPr>
              <a:t> </a:t>
            </a:r>
            <a:r>
              <a:rPr spc="-20" dirty="0">
                <a:cs typeface="Arial MT"/>
              </a:rPr>
              <a:t>IV</a:t>
            </a:r>
            <a:r>
              <a:rPr spc="20" dirty="0">
                <a:cs typeface="Arial MT"/>
              </a:rPr>
              <a:t> </a:t>
            </a:r>
            <a:r>
              <a:rPr spc="-5" dirty="0">
                <a:cs typeface="Arial MT"/>
              </a:rPr>
              <a:t>Commissione</a:t>
            </a:r>
            <a:r>
              <a:rPr spc="10" dirty="0">
                <a:cs typeface="Arial MT"/>
              </a:rPr>
              <a:t> </a:t>
            </a:r>
            <a:r>
              <a:rPr spc="-10" dirty="0">
                <a:cs typeface="Arial MT"/>
              </a:rPr>
              <a:t>speciale</a:t>
            </a:r>
            <a:r>
              <a:rPr spc="-170" dirty="0">
                <a:cs typeface="Arial MT"/>
              </a:rPr>
              <a:t> </a:t>
            </a:r>
            <a:r>
              <a:rPr spc="-15" dirty="0">
                <a:cs typeface="Arial MT"/>
              </a:rPr>
              <a:t>del</a:t>
            </a:r>
            <a:endParaRPr dirty="0">
              <a:cs typeface="Arial MT"/>
            </a:endParaRPr>
          </a:p>
          <a:p>
            <a:pPr marL="356870" indent="-344805">
              <a:lnSpc>
                <a:spcPct val="150000"/>
              </a:lnSpc>
              <a:spcBef>
                <a:spcPts val="315"/>
              </a:spcBef>
              <a:buChar char="•"/>
              <a:tabLst>
                <a:tab pos="356870" algn="l"/>
                <a:tab pos="357505" algn="l"/>
              </a:tabLst>
            </a:pPr>
            <a:r>
              <a:rPr spc="-10" dirty="0">
                <a:cs typeface="Arial MT"/>
              </a:rPr>
              <a:t>Co</a:t>
            </a:r>
            <a:r>
              <a:rPr dirty="0">
                <a:cs typeface="Arial MT"/>
              </a:rPr>
              <a:t>m</a:t>
            </a:r>
            <a:r>
              <a:rPr spc="-15" dirty="0">
                <a:cs typeface="Arial MT"/>
              </a:rPr>
              <a:t>un</a:t>
            </a:r>
            <a:r>
              <a:rPr spc="-5" dirty="0">
                <a:cs typeface="Arial MT"/>
              </a:rPr>
              <a:t>e</a:t>
            </a:r>
            <a:r>
              <a:rPr spc="-60" dirty="0">
                <a:cs typeface="Arial MT"/>
              </a:rPr>
              <a:t> </a:t>
            </a:r>
            <a:r>
              <a:rPr spc="-15" dirty="0">
                <a:cs typeface="Arial MT"/>
              </a:rPr>
              <a:t>d</a:t>
            </a:r>
            <a:r>
              <a:rPr spc="-5" dirty="0">
                <a:cs typeface="Arial MT"/>
              </a:rPr>
              <a:t>i</a:t>
            </a:r>
            <a:r>
              <a:rPr spc="20" dirty="0">
                <a:cs typeface="Arial MT"/>
              </a:rPr>
              <a:t> </a:t>
            </a:r>
            <a:r>
              <a:rPr spc="-10" dirty="0">
                <a:cs typeface="Arial MT"/>
              </a:rPr>
              <a:t>Na</a:t>
            </a:r>
            <a:r>
              <a:rPr spc="-15" dirty="0">
                <a:cs typeface="Arial MT"/>
              </a:rPr>
              <a:t>po</a:t>
            </a:r>
            <a:r>
              <a:rPr spc="-5" dirty="0">
                <a:cs typeface="Arial MT"/>
              </a:rPr>
              <a:t>li</a:t>
            </a:r>
            <a:r>
              <a:rPr dirty="0">
                <a:cs typeface="Arial MT"/>
              </a:rPr>
              <a:t> </a:t>
            </a:r>
            <a:r>
              <a:rPr spc="-5" dirty="0">
                <a:cs typeface="Arial MT"/>
              </a:rPr>
              <a:t>–</a:t>
            </a:r>
            <a:r>
              <a:rPr spc="-40" dirty="0">
                <a:cs typeface="Arial MT"/>
              </a:rPr>
              <a:t> </a:t>
            </a:r>
            <a:r>
              <a:rPr spc="-140" dirty="0">
                <a:cs typeface="Arial MT"/>
              </a:rPr>
              <a:t>T</a:t>
            </a:r>
            <a:r>
              <a:rPr spc="-15" dirty="0">
                <a:cs typeface="Arial MT"/>
              </a:rPr>
              <a:t>a</a:t>
            </a:r>
            <a:r>
              <a:rPr spc="-5" dirty="0">
                <a:cs typeface="Arial MT"/>
              </a:rPr>
              <a:t>v</a:t>
            </a:r>
            <a:r>
              <a:rPr spc="-15" dirty="0">
                <a:cs typeface="Arial MT"/>
              </a:rPr>
              <a:t>o</a:t>
            </a:r>
            <a:r>
              <a:rPr spc="-5" dirty="0">
                <a:cs typeface="Arial MT"/>
              </a:rPr>
              <a:t>lo</a:t>
            </a:r>
            <a:r>
              <a:rPr spc="-105" dirty="0">
                <a:cs typeface="Arial MT"/>
              </a:rPr>
              <a:t> </a:t>
            </a:r>
            <a:r>
              <a:rPr spc="-15" dirty="0">
                <a:cs typeface="Arial MT"/>
              </a:rPr>
              <a:t>L</a:t>
            </a:r>
            <a:r>
              <a:rPr spc="-10" dirty="0">
                <a:cs typeface="Arial MT"/>
              </a:rPr>
              <a:t>GB</a:t>
            </a:r>
            <a:r>
              <a:rPr spc="-5" dirty="0">
                <a:cs typeface="Arial MT"/>
              </a:rPr>
              <a:t>T</a:t>
            </a:r>
            <a:endParaRPr dirty="0">
              <a:cs typeface="Arial MT"/>
            </a:endParaRPr>
          </a:p>
          <a:p>
            <a:pPr marL="356870" indent="-344805">
              <a:lnSpc>
                <a:spcPct val="150000"/>
              </a:lnSpc>
              <a:spcBef>
                <a:spcPts val="290"/>
              </a:spcBef>
              <a:buChar char="•"/>
              <a:tabLst>
                <a:tab pos="356870" algn="l"/>
                <a:tab pos="357505" algn="l"/>
              </a:tabLst>
            </a:pPr>
            <a:r>
              <a:rPr spc="-10" dirty="0">
                <a:cs typeface="Arial MT"/>
              </a:rPr>
              <a:t>Comune</a:t>
            </a:r>
            <a:r>
              <a:rPr spc="-65" dirty="0">
                <a:cs typeface="Arial MT"/>
              </a:rPr>
              <a:t> </a:t>
            </a:r>
            <a:r>
              <a:rPr spc="-10" dirty="0">
                <a:cs typeface="Arial MT"/>
              </a:rPr>
              <a:t>di</a:t>
            </a:r>
            <a:r>
              <a:rPr spc="15" dirty="0">
                <a:cs typeface="Arial MT"/>
              </a:rPr>
              <a:t> </a:t>
            </a:r>
            <a:r>
              <a:rPr spc="-10" dirty="0">
                <a:cs typeface="Arial MT"/>
              </a:rPr>
              <a:t>Napoli</a:t>
            </a:r>
            <a:r>
              <a:rPr spc="-5" dirty="0">
                <a:cs typeface="Arial MT"/>
              </a:rPr>
              <a:t> </a:t>
            </a:r>
            <a:r>
              <a:rPr b="1" spc="-5" dirty="0">
                <a:cs typeface="Arial"/>
              </a:rPr>
              <a:t>-</a:t>
            </a:r>
            <a:r>
              <a:rPr b="1" spc="-15" dirty="0">
                <a:cs typeface="Arial"/>
              </a:rPr>
              <a:t> </a:t>
            </a:r>
            <a:r>
              <a:rPr spc="-30" dirty="0">
                <a:cs typeface="Arial MT"/>
              </a:rPr>
              <a:t>Tavolo</a:t>
            </a:r>
            <a:r>
              <a:rPr spc="-40" dirty="0">
                <a:cs typeface="Arial MT"/>
              </a:rPr>
              <a:t> </a:t>
            </a:r>
            <a:r>
              <a:rPr spc="-10" dirty="0">
                <a:cs typeface="Arial MT"/>
              </a:rPr>
              <a:t>della</a:t>
            </a:r>
            <a:r>
              <a:rPr spc="-65" dirty="0">
                <a:cs typeface="Arial MT"/>
              </a:rPr>
              <a:t> </a:t>
            </a:r>
            <a:r>
              <a:rPr spc="-15" dirty="0">
                <a:cs typeface="Arial MT"/>
              </a:rPr>
              <a:t>Memoria</a:t>
            </a:r>
            <a:endParaRPr dirty="0">
              <a:cs typeface="Arial MT"/>
            </a:endParaRPr>
          </a:p>
          <a:p>
            <a:pPr marL="356870" indent="-344805">
              <a:lnSpc>
                <a:spcPct val="150000"/>
              </a:lnSpc>
              <a:spcBef>
                <a:spcPts val="310"/>
              </a:spcBef>
              <a:buChar char="•"/>
              <a:tabLst>
                <a:tab pos="356870" algn="l"/>
                <a:tab pos="357505" algn="l"/>
              </a:tabLst>
            </a:pPr>
            <a:r>
              <a:rPr spc="-10" dirty="0">
                <a:cs typeface="Arial MT"/>
              </a:rPr>
              <a:t>Co</a:t>
            </a:r>
            <a:r>
              <a:rPr dirty="0">
                <a:cs typeface="Arial MT"/>
              </a:rPr>
              <a:t>m</a:t>
            </a:r>
            <a:r>
              <a:rPr spc="-15" dirty="0">
                <a:cs typeface="Arial MT"/>
              </a:rPr>
              <a:t>un</a:t>
            </a:r>
            <a:r>
              <a:rPr spc="-5" dirty="0">
                <a:cs typeface="Arial MT"/>
              </a:rPr>
              <a:t>e</a:t>
            </a:r>
            <a:r>
              <a:rPr spc="-60" dirty="0">
                <a:cs typeface="Arial MT"/>
              </a:rPr>
              <a:t> </a:t>
            </a:r>
            <a:r>
              <a:rPr spc="-15" dirty="0">
                <a:cs typeface="Arial MT"/>
              </a:rPr>
              <a:t>d</a:t>
            </a:r>
            <a:r>
              <a:rPr spc="-5" dirty="0">
                <a:cs typeface="Arial MT"/>
              </a:rPr>
              <a:t>i</a:t>
            </a:r>
            <a:r>
              <a:rPr spc="20" dirty="0">
                <a:cs typeface="Arial MT"/>
              </a:rPr>
              <a:t> </a:t>
            </a:r>
            <a:r>
              <a:rPr spc="-10" dirty="0">
                <a:cs typeface="Arial MT"/>
              </a:rPr>
              <a:t>Na</a:t>
            </a:r>
            <a:r>
              <a:rPr spc="-15" dirty="0">
                <a:cs typeface="Arial MT"/>
              </a:rPr>
              <a:t>po</a:t>
            </a:r>
            <a:r>
              <a:rPr spc="-5" dirty="0">
                <a:cs typeface="Arial MT"/>
              </a:rPr>
              <a:t>li</a:t>
            </a:r>
            <a:r>
              <a:rPr dirty="0">
                <a:cs typeface="Arial MT"/>
              </a:rPr>
              <a:t> </a:t>
            </a:r>
            <a:r>
              <a:rPr spc="-5" dirty="0">
                <a:cs typeface="Arial MT"/>
              </a:rPr>
              <a:t>–</a:t>
            </a:r>
            <a:r>
              <a:rPr spc="-15" dirty="0">
                <a:cs typeface="Arial MT"/>
              </a:rPr>
              <a:t> </a:t>
            </a:r>
            <a:r>
              <a:rPr spc="-10" dirty="0">
                <a:cs typeface="Arial MT"/>
              </a:rPr>
              <a:t>Na</a:t>
            </a:r>
            <a:r>
              <a:rPr spc="-15" dirty="0">
                <a:cs typeface="Arial MT"/>
              </a:rPr>
              <a:t>po</a:t>
            </a:r>
            <a:r>
              <a:rPr spc="-5" dirty="0">
                <a:cs typeface="Arial MT"/>
              </a:rPr>
              <a:t>li</a:t>
            </a:r>
            <a:r>
              <a:rPr dirty="0">
                <a:cs typeface="Arial MT"/>
              </a:rPr>
              <a:t> </a:t>
            </a:r>
            <a:r>
              <a:rPr spc="-15" dirty="0">
                <a:cs typeface="Arial MT"/>
              </a:rPr>
              <a:t>202</a:t>
            </a:r>
            <a:r>
              <a:rPr spc="-5" dirty="0">
                <a:cs typeface="Arial MT"/>
              </a:rPr>
              <a:t>0</a:t>
            </a:r>
            <a:r>
              <a:rPr spc="15" dirty="0">
                <a:cs typeface="Arial MT"/>
              </a:rPr>
              <a:t> </a:t>
            </a:r>
            <a:r>
              <a:rPr spc="-5" dirty="0">
                <a:cs typeface="Arial MT"/>
              </a:rPr>
              <a:t>-</a:t>
            </a:r>
            <a:r>
              <a:rPr spc="-15" dirty="0">
                <a:cs typeface="Arial MT"/>
              </a:rPr>
              <a:t> </a:t>
            </a:r>
            <a:r>
              <a:rPr spc="-140" dirty="0">
                <a:cs typeface="Arial MT"/>
              </a:rPr>
              <a:t>T</a:t>
            </a:r>
            <a:r>
              <a:rPr spc="-15" dirty="0">
                <a:cs typeface="Arial MT"/>
              </a:rPr>
              <a:t>a</a:t>
            </a:r>
            <a:r>
              <a:rPr spc="-5" dirty="0">
                <a:cs typeface="Arial MT"/>
              </a:rPr>
              <a:t>v</a:t>
            </a:r>
            <a:r>
              <a:rPr spc="-15" dirty="0">
                <a:cs typeface="Arial MT"/>
              </a:rPr>
              <a:t>o</a:t>
            </a:r>
            <a:r>
              <a:rPr spc="-5" dirty="0">
                <a:cs typeface="Arial MT"/>
              </a:rPr>
              <a:t>lo</a:t>
            </a:r>
            <a:r>
              <a:rPr spc="-60" dirty="0">
                <a:cs typeface="Arial MT"/>
              </a:rPr>
              <a:t> </a:t>
            </a:r>
            <a:r>
              <a:rPr spc="-15" dirty="0">
                <a:cs typeface="Arial MT"/>
              </a:rPr>
              <a:t>d</a:t>
            </a:r>
            <a:r>
              <a:rPr spc="-5" dirty="0">
                <a:cs typeface="Arial MT"/>
              </a:rPr>
              <a:t>i</a:t>
            </a:r>
            <a:r>
              <a:rPr spc="-100" dirty="0">
                <a:cs typeface="Arial MT"/>
              </a:rPr>
              <a:t> </a:t>
            </a:r>
            <a:r>
              <a:rPr spc="-15" dirty="0">
                <a:cs typeface="Arial MT"/>
              </a:rPr>
              <a:t>La</a:t>
            </a:r>
            <a:r>
              <a:rPr spc="-5" dirty="0">
                <a:cs typeface="Arial MT"/>
              </a:rPr>
              <a:t>v</a:t>
            </a:r>
            <a:r>
              <a:rPr spc="-15" dirty="0">
                <a:cs typeface="Arial MT"/>
              </a:rPr>
              <a:t>or</a:t>
            </a:r>
            <a:r>
              <a:rPr spc="-5" dirty="0">
                <a:cs typeface="Arial MT"/>
              </a:rPr>
              <a:t>o</a:t>
            </a:r>
            <a:endParaRPr dirty="0"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sp>
        <p:nvSpPr>
          <p:cNvPr id="7" name="Pentagono 6"/>
          <p:cNvSpPr/>
          <p:nvPr/>
        </p:nvSpPr>
        <p:spPr>
          <a:xfrm>
            <a:off x="0" y="381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Tavoli Tecnici di Lavoro ed Albi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Immagine 7" descr="cuore-arcobaleno-fondo-trasparen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62000" y="1981200"/>
            <a:ext cx="6889750" cy="1414489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356870" indent="-344805">
              <a:lnSpc>
                <a:spcPct val="150000"/>
              </a:lnSpc>
              <a:spcBef>
                <a:spcPts val="509"/>
              </a:spcBef>
              <a:buChar char="•"/>
              <a:tabLst>
                <a:tab pos="356870" algn="l"/>
                <a:tab pos="357505" algn="l"/>
              </a:tabLst>
            </a:pPr>
            <a:r>
              <a:rPr sz="1800" spc="-5" dirty="0">
                <a:latin typeface="+mj-lt"/>
                <a:cs typeface="Arial MT"/>
              </a:rPr>
              <a:t>CFCC</a:t>
            </a:r>
            <a:r>
              <a:rPr sz="1800" spc="-50" dirty="0">
                <a:latin typeface="+mj-lt"/>
                <a:cs typeface="Arial MT"/>
              </a:rPr>
              <a:t> </a:t>
            </a:r>
            <a:r>
              <a:rPr sz="1800" dirty="0">
                <a:latin typeface="+mj-lt"/>
                <a:cs typeface="Arial MT"/>
              </a:rPr>
              <a:t>-</a:t>
            </a:r>
            <a:r>
              <a:rPr sz="1800" spc="5" dirty="0">
                <a:latin typeface="+mj-lt"/>
                <a:cs typeface="Arial MT"/>
              </a:rPr>
              <a:t> </a:t>
            </a:r>
            <a:r>
              <a:rPr sz="1800" spc="-5" dirty="0">
                <a:latin typeface="+mj-lt"/>
                <a:cs typeface="Arial MT"/>
              </a:rPr>
              <a:t>Coordinamento</a:t>
            </a:r>
            <a:r>
              <a:rPr sz="1800" spc="-114" dirty="0">
                <a:latin typeface="+mj-lt"/>
                <a:cs typeface="Arial MT"/>
              </a:rPr>
              <a:t> </a:t>
            </a:r>
            <a:r>
              <a:rPr sz="1800" dirty="0">
                <a:latin typeface="+mj-lt"/>
                <a:cs typeface="Arial MT"/>
              </a:rPr>
              <a:t>Festival</a:t>
            </a:r>
            <a:r>
              <a:rPr sz="1800" spc="-50" dirty="0">
                <a:latin typeface="+mj-lt"/>
                <a:cs typeface="Arial MT"/>
              </a:rPr>
              <a:t> </a:t>
            </a:r>
            <a:r>
              <a:rPr sz="1800" spc="-10" dirty="0">
                <a:latin typeface="+mj-lt"/>
                <a:cs typeface="Arial MT"/>
              </a:rPr>
              <a:t>Cinematografici</a:t>
            </a:r>
            <a:r>
              <a:rPr sz="1800" spc="-105" dirty="0">
                <a:latin typeface="+mj-lt"/>
                <a:cs typeface="Arial MT"/>
              </a:rPr>
              <a:t> </a:t>
            </a:r>
            <a:r>
              <a:rPr sz="1800" dirty="0">
                <a:latin typeface="+mj-lt"/>
                <a:cs typeface="Arial MT"/>
              </a:rPr>
              <a:t>della</a:t>
            </a:r>
            <a:r>
              <a:rPr sz="1800" spc="80" dirty="0">
                <a:latin typeface="+mj-lt"/>
                <a:cs typeface="Arial MT"/>
              </a:rPr>
              <a:t> </a:t>
            </a:r>
            <a:r>
              <a:rPr sz="1800" dirty="0">
                <a:latin typeface="+mj-lt"/>
                <a:cs typeface="Arial MT"/>
              </a:rPr>
              <a:t>Campania</a:t>
            </a:r>
          </a:p>
          <a:p>
            <a:pPr marL="356870" indent="-344805">
              <a:lnSpc>
                <a:spcPct val="150000"/>
              </a:lnSpc>
              <a:spcBef>
                <a:spcPts val="409"/>
              </a:spcBef>
              <a:buChar char="•"/>
              <a:tabLst>
                <a:tab pos="356870" algn="l"/>
                <a:tab pos="357505" algn="l"/>
              </a:tabLst>
            </a:pPr>
            <a:r>
              <a:rPr sz="1800" spc="-5" dirty="0">
                <a:latin typeface="+mj-lt"/>
                <a:cs typeface="Arial MT"/>
              </a:rPr>
              <a:t>AR</a:t>
            </a:r>
            <a:r>
              <a:rPr sz="1800" spc="-15" dirty="0">
                <a:latin typeface="+mj-lt"/>
                <a:cs typeface="Arial MT"/>
              </a:rPr>
              <a:t>C</a:t>
            </a:r>
            <a:r>
              <a:rPr sz="1800" spc="-5" dirty="0">
                <a:latin typeface="+mj-lt"/>
                <a:cs typeface="Arial MT"/>
              </a:rPr>
              <a:t>C</a:t>
            </a:r>
            <a:r>
              <a:rPr sz="1800" spc="-50" dirty="0">
                <a:latin typeface="+mj-lt"/>
                <a:cs typeface="Arial MT"/>
              </a:rPr>
              <a:t> </a:t>
            </a:r>
            <a:r>
              <a:rPr sz="1800" dirty="0">
                <a:latin typeface="+mj-lt"/>
                <a:cs typeface="Arial MT"/>
              </a:rPr>
              <a:t>–</a:t>
            </a:r>
            <a:r>
              <a:rPr sz="1800" spc="-110" dirty="0">
                <a:latin typeface="+mj-lt"/>
                <a:cs typeface="Arial MT"/>
              </a:rPr>
              <a:t> </a:t>
            </a:r>
            <a:r>
              <a:rPr sz="1800" dirty="0">
                <a:latin typeface="+mj-lt"/>
                <a:cs typeface="Arial MT"/>
              </a:rPr>
              <a:t>A</a:t>
            </a:r>
            <a:r>
              <a:rPr sz="1800" spc="5" dirty="0">
                <a:latin typeface="+mj-lt"/>
                <a:cs typeface="Arial MT"/>
              </a:rPr>
              <a:t>s</a:t>
            </a:r>
            <a:r>
              <a:rPr sz="1800" spc="10" dirty="0">
                <a:latin typeface="+mj-lt"/>
                <a:cs typeface="Arial MT"/>
              </a:rPr>
              <a:t>s</a:t>
            </a:r>
            <a:r>
              <a:rPr sz="1800" dirty="0">
                <a:latin typeface="+mj-lt"/>
                <a:cs typeface="Arial MT"/>
              </a:rPr>
              <a:t>o</a:t>
            </a:r>
            <a:r>
              <a:rPr sz="1800" spc="10" dirty="0">
                <a:latin typeface="+mj-lt"/>
                <a:cs typeface="Arial MT"/>
              </a:rPr>
              <a:t>c</a:t>
            </a:r>
            <a:r>
              <a:rPr sz="1800" dirty="0">
                <a:latin typeface="+mj-lt"/>
                <a:cs typeface="Arial MT"/>
              </a:rPr>
              <a:t>i</a:t>
            </a:r>
            <a:r>
              <a:rPr sz="1800" spc="-25" dirty="0">
                <a:latin typeface="+mj-lt"/>
                <a:cs typeface="Arial MT"/>
              </a:rPr>
              <a:t>a</a:t>
            </a:r>
            <a:r>
              <a:rPr sz="1800" spc="-15" dirty="0">
                <a:latin typeface="+mj-lt"/>
                <a:cs typeface="Arial MT"/>
              </a:rPr>
              <a:t>z</a:t>
            </a:r>
            <a:r>
              <a:rPr sz="1800" spc="-25" dirty="0">
                <a:latin typeface="+mj-lt"/>
                <a:cs typeface="Arial MT"/>
              </a:rPr>
              <a:t>io</a:t>
            </a:r>
            <a:r>
              <a:rPr sz="1800" dirty="0">
                <a:latin typeface="+mj-lt"/>
                <a:cs typeface="Arial MT"/>
              </a:rPr>
              <a:t>n</a:t>
            </a:r>
            <a:r>
              <a:rPr sz="1800" spc="-5" dirty="0">
                <a:latin typeface="+mj-lt"/>
                <a:cs typeface="Arial MT"/>
              </a:rPr>
              <a:t>e</a:t>
            </a:r>
            <a:r>
              <a:rPr sz="1800" spc="-135" dirty="0">
                <a:latin typeface="+mj-lt"/>
                <a:cs typeface="Arial MT"/>
              </a:rPr>
              <a:t> </a:t>
            </a:r>
            <a:r>
              <a:rPr sz="1800" spc="-5" dirty="0">
                <a:latin typeface="+mj-lt"/>
                <a:cs typeface="Arial MT"/>
              </a:rPr>
              <a:t>Re</a:t>
            </a:r>
            <a:r>
              <a:rPr sz="1800" dirty="0">
                <a:latin typeface="+mj-lt"/>
                <a:cs typeface="Arial MT"/>
              </a:rPr>
              <a:t>giona</a:t>
            </a:r>
            <a:r>
              <a:rPr sz="1800" spc="-25" dirty="0">
                <a:latin typeface="+mj-lt"/>
                <a:cs typeface="Arial MT"/>
              </a:rPr>
              <a:t>l</a:t>
            </a:r>
            <a:r>
              <a:rPr sz="1800" spc="-5" dirty="0">
                <a:latin typeface="+mj-lt"/>
                <a:cs typeface="Arial MT"/>
              </a:rPr>
              <a:t>e</a:t>
            </a:r>
            <a:r>
              <a:rPr sz="1800" spc="-110" dirty="0">
                <a:latin typeface="+mj-lt"/>
                <a:cs typeface="Arial MT"/>
              </a:rPr>
              <a:t> </a:t>
            </a:r>
            <a:r>
              <a:rPr sz="1800" spc="-5" dirty="0">
                <a:latin typeface="+mj-lt"/>
                <a:cs typeface="Arial MT"/>
              </a:rPr>
              <a:t>Cori</a:t>
            </a:r>
            <a:r>
              <a:rPr sz="1800" spc="60" dirty="0">
                <a:latin typeface="+mj-lt"/>
                <a:cs typeface="Arial MT"/>
              </a:rPr>
              <a:t> </a:t>
            </a:r>
            <a:r>
              <a:rPr sz="1800" spc="-5" dirty="0" smtClean="0">
                <a:latin typeface="+mj-lt"/>
                <a:cs typeface="Arial MT"/>
              </a:rPr>
              <a:t>Ca</a:t>
            </a:r>
            <a:r>
              <a:rPr sz="1800" spc="5" dirty="0" smtClean="0">
                <a:latin typeface="+mj-lt"/>
                <a:cs typeface="Arial MT"/>
              </a:rPr>
              <a:t>m</a:t>
            </a:r>
            <a:r>
              <a:rPr sz="1800" dirty="0" smtClean="0">
                <a:latin typeface="+mj-lt"/>
                <a:cs typeface="Arial MT"/>
              </a:rPr>
              <a:t>pan</a:t>
            </a:r>
            <a:r>
              <a:rPr sz="1800" spc="-25" dirty="0" smtClean="0">
                <a:latin typeface="+mj-lt"/>
                <a:cs typeface="Arial MT"/>
              </a:rPr>
              <a:t>i</a:t>
            </a:r>
            <a:r>
              <a:rPr sz="1800" spc="-5" dirty="0" smtClean="0">
                <a:latin typeface="+mj-lt"/>
                <a:cs typeface="Arial MT"/>
              </a:rPr>
              <a:t>a</a:t>
            </a:r>
            <a:r>
              <a:rPr lang="it-IT" sz="1800" spc="-5" dirty="0" smtClean="0">
                <a:latin typeface="+mj-lt"/>
                <a:cs typeface="Arial MT"/>
              </a:rPr>
              <a:t> - </a:t>
            </a:r>
            <a:r>
              <a:rPr lang="it-IT" sz="1800" spc="-5" dirty="0" err="1" smtClean="0">
                <a:latin typeface="+mj-lt"/>
                <a:cs typeface="Arial MT"/>
              </a:rPr>
              <a:t>FENIARCO</a:t>
            </a:r>
            <a:endParaRPr sz="1800" dirty="0">
              <a:latin typeface="+mj-lt"/>
              <a:cs typeface="Arial MT"/>
            </a:endParaRPr>
          </a:p>
          <a:p>
            <a:pPr marL="356870" indent="-344805">
              <a:lnSpc>
                <a:spcPct val="150000"/>
              </a:lnSpc>
              <a:spcBef>
                <a:spcPts val="385"/>
              </a:spcBef>
              <a:buChar char="•"/>
              <a:tabLst>
                <a:tab pos="356870" algn="l"/>
                <a:tab pos="357505" algn="l"/>
              </a:tabLst>
            </a:pPr>
            <a:r>
              <a:rPr sz="1800" dirty="0">
                <a:latin typeface="+mj-lt"/>
                <a:cs typeface="Arial MT"/>
              </a:rPr>
              <a:t>Libe</a:t>
            </a:r>
            <a:r>
              <a:rPr sz="1800" spc="-5" dirty="0">
                <a:latin typeface="+mj-lt"/>
                <a:cs typeface="Arial MT"/>
              </a:rPr>
              <a:t>ra</a:t>
            </a:r>
            <a:r>
              <a:rPr sz="1800" spc="-125" dirty="0">
                <a:latin typeface="+mj-lt"/>
                <a:cs typeface="Arial MT"/>
              </a:rPr>
              <a:t> </a:t>
            </a:r>
            <a:r>
              <a:rPr sz="1800" dirty="0">
                <a:latin typeface="+mj-lt"/>
                <a:cs typeface="Arial MT"/>
              </a:rPr>
              <a:t>–</a:t>
            </a:r>
            <a:r>
              <a:rPr sz="1800" spc="-110" dirty="0">
                <a:latin typeface="+mj-lt"/>
                <a:cs typeface="Arial MT"/>
              </a:rPr>
              <a:t> </a:t>
            </a:r>
            <a:r>
              <a:rPr sz="1800" dirty="0">
                <a:latin typeface="+mj-lt"/>
                <a:cs typeface="Arial MT"/>
              </a:rPr>
              <a:t>A</a:t>
            </a:r>
            <a:r>
              <a:rPr sz="1800" spc="5" dirty="0">
                <a:latin typeface="+mj-lt"/>
                <a:cs typeface="Arial MT"/>
              </a:rPr>
              <a:t>s</a:t>
            </a:r>
            <a:r>
              <a:rPr sz="1800" spc="10" dirty="0">
                <a:latin typeface="+mj-lt"/>
                <a:cs typeface="Arial MT"/>
              </a:rPr>
              <a:t>s</a:t>
            </a:r>
            <a:r>
              <a:rPr sz="1800" dirty="0">
                <a:latin typeface="+mj-lt"/>
                <a:cs typeface="Arial MT"/>
              </a:rPr>
              <a:t>o</a:t>
            </a:r>
            <a:r>
              <a:rPr sz="1800" spc="10" dirty="0">
                <a:latin typeface="+mj-lt"/>
                <a:cs typeface="Arial MT"/>
              </a:rPr>
              <a:t>c</a:t>
            </a:r>
            <a:r>
              <a:rPr sz="1800" dirty="0">
                <a:latin typeface="+mj-lt"/>
                <a:cs typeface="Arial MT"/>
              </a:rPr>
              <a:t>i</a:t>
            </a:r>
            <a:r>
              <a:rPr sz="1800" spc="-25" dirty="0">
                <a:latin typeface="+mj-lt"/>
                <a:cs typeface="Arial MT"/>
              </a:rPr>
              <a:t>a</a:t>
            </a:r>
            <a:r>
              <a:rPr sz="1800" spc="-15" dirty="0">
                <a:latin typeface="+mj-lt"/>
                <a:cs typeface="Arial MT"/>
              </a:rPr>
              <a:t>z</a:t>
            </a:r>
            <a:r>
              <a:rPr sz="1800" spc="-25" dirty="0">
                <a:latin typeface="+mj-lt"/>
                <a:cs typeface="Arial MT"/>
              </a:rPr>
              <a:t>io</a:t>
            </a:r>
            <a:r>
              <a:rPr sz="1800" dirty="0">
                <a:latin typeface="+mj-lt"/>
                <a:cs typeface="Arial MT"/>
              </a:rPr>
              <a:t>n</a:t>
            </a:r>
            <a:r>
              <a:rPr sz="1800" spc="-5" dirty="0">
                <a:latin typeface="+mj-lt"/>
                <a:cs typeface="Arial MT"/>
              </a:rPr>
              <a:t>e</a:t>
            </a:r>
            <a:r>
              <a:rPr sz="1800" spc="-120" dirty="0">
                <a:latin typeface="+mj-lt"/>
                <a:cs typeface="Arial MT"/>
              </a:rPr>
              <a:t> </a:t>
            </a:r>
            <a:r>
              <a:rPr sz="1800" spc="10" dirty="0">
                <a:latin typeface="+mj-lt"/>
                <a:cs typeface="Arial MT"/>
              </a:rPr>
              <a:t>c</a:t>
            </a:r>
            <a:r>
              <a:rPr sz="1800" dirty="0">
                <a:latin typeface="+mj-lt"/>
                <a:cs typeface="Arial MT"/>
              </a:rPr>
              <a:t>ontro</a:t>
            </a:r>
            <a:r>
              <a:rPr sz="1800" spc="-60" dirty="0">
                <a:latin typeface="+mj-lt"/>
                <a:cs typeface="Arial MT"/>
              </a:rPr>
              <a:t> </a:t>
            </a:r>
            <a:r>
              <a:rPr sz="1800" dirty="0">
                <a:latin typeface="+mj-lt"/>
                <a:cs typeface="Arial MT"/>
              </a:rPr>
              <a:t>l</a:t>
            </a:r>
            <a:r>
              <a:rPr sz="1800" spc="-5" dirty="0">
                <a:latin typeface="+mj-lt"/>
                <a:cs typeface="Arial MT"/>
              </a:rPr>
              <a:t>e</a:t>
            </a:r>
            <a:r>
              <a:rPr sz="1800" spc="45" dirty="0">
                <a:latin typeface="+mj-lt"/>
                <a:cs typeface="Arial MT"/>
              </a:rPr>
              <a:t> </a:t>
            </a:r>
            <a:r>
              <a:rPr sz="1800" spc="-40" dirty="0">
                <a:latin typeface="+mj-lt"/>
                <a:cs typeface="Arial MT"/>
              </a:rPr>
              <a:t>M</a:t>
            </a:r>
            <a:r>
              <a:rPr sz="1800" dirty="0">
                <a:latin typeface="+mj-lt"/>
                <a:cs typeface="Arial MT"/>
              </a:rPr>
              <a:t>af</a:t>
            </a:r>
            <a:r>
              <a:rPr sz="1800" spc="10" dirty="0">
                <a:latin typeface="+mj-lt"/>
                <a:cs typeface="Arial MT"/>
              </a:rPr>
              <a:t>i</a:t>
            </a:r>
            <a:r>
              <a:rPr sz="1800" spc="-5" dirty="0">
                <a:latin typeface="+mj-lt"/>
                <a:cs typeface="Arial MT"/>
              </a:rPr>
              <a:t>e</a:t>
            </a:r>
            <a:endParaRPr sz="1800" dirty="0">
              <a:latin typeface="+mj-lt"/>
              <a:cs typeface="Arial MT"/>
            </a:endParaRPr>
          </a:p>
        </p:txBody>
      </p:sp>
      <p:sp>
        <p:nvSpPr>
          <p:cNvPr id="5" name="Pentagono 4"/>
          <p:cNvSpPr/>
          <p:nvPr/>
        </p:nvSpPr>
        <p:spPr>
          <a:xfrm>
            <a:off x="0" y="381000"/>
            <a:ext cx="55626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Associazione di II livello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9000" y="3048000"/>
            <a:ext cx="1720723" cy="3573399"/>
          </a:xfrm>
          <a:prstGeom prst="rect">
            <a:avLst/>
          </a:prstGeom>
        </p:spPr>
      </p:pic>
      <p:pic>
        <p:nvPicPr>
          <p:cNvPr id="8" name="Immagine 7" descr="cuore-arcobaleno-fondo-trasparen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  <p:sp>
        <p:nvSpPr>
          <p:cNvPr id="10" name="object 6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4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3760" y="1718817"/>
            <a:ext cx="7734300" cy="2705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232323"/>
                </a:solidFill>
                <a:cs typeface="Arial MT"/>
              </a:rPr>
              <a:t>il</a:t>
            </a:r>
            <a:r>
              <a:rPr sz="2400" spc="-3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coraggio</a:t>
            </a:r>
            <a:r>
              <a:rPr sz="2400" spc="-1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di</a:t>
            </a:r>
            <a:r>
              <a:rPr sz="2400" spc="-2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10" dirty="0">
                <a:solidFill>
                  <a:srgbClr val="232323"/>
                </a:solidFill>
                <a:cs typeface="Arial MT"/>
              </a:rPr>
              <a:t>venire </a:t>
            </a:r>
            <a:r>
              <a:rPr sz="2400" spc="5" dirty="0">
                <a:solidFill>
                  <a:srgbClr val="232323"/>
                </a:solidFill>
                <a:cs typeface="Arial MT"/>
              </a:rPr>
              <a:t>fuori</a:t>
            </a:r>
            <a:r>
              <a:rPr sz="2400" spc="-7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e</a:t>
            </a:r>
            <a:r>
              <a:rPr sz="2400" spc="-1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dar</a:t>
            </a:r>
            <a:r>
              <a:rPr sz="2400" spc="-2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10" dirty="0">
                <a:solidFill>
                  <a:srgbClr val="232323"/>
                </a:solidFill>
                <a:cs typeface="Arial MT"/>
              </a:rPr>
              <a:t>voce</a:t>
            </a:r>
            <a:r>
              <a:rPr sz="2400" spc="-1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ai</a:t>
            </a:r>
            <a:r>
              <a:rPr sz="2400" spc="-2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nostri</a:t>
            </a:r>
            <a:r>
              <a:rPr sz="2400" spc="10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progetti</a:t>
            </a:r>
            <a:endParaRPr sz="2400" dirty="0"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210"/>
              </a:spcBef>
            </a:pPr>
            <a:r>
              <a:rPr sz="2400" spc="-5" dirty="0">
                <a:cs typeface="Arial MT"/>
              </a:rPr>
              <a:t>senza</a:t>
            </a:r>
            <a:r>
              <a:rPr sz="2400" spc="-55" dirty="0">
                <a:cs typeface="Arial MT"/>
              </a:rPr>
              <a:t> </a:t>
            </a:r>
            <a:r>
              <a:rPr sz="2400" dirty="0" err="1" smtClean="0">
                <a:solidFill>
                  <a:srgbClr val="232323"/>
                </a:solidFill>
                <a:cs typeface="Arial MT"/>
              </a:rPr>
              <a:t>compromessi</a:t>
            </a:r>
            <a:r>
              <a:rPr sz="2400" dirty="0" smtClean="0">
                <a:cs typeface="Arial MT"/>
              </a:rPr>
              <a:t>…</a:t>
            </a:r>
            <a:endParaRPr lang="it-IT" sz="2400" dirty="0" smtClean="0"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210"/>
              </a:spcBef>
            </a:pPr>
            <a:r>
              <a:rPr sz="2400" dirty="0" smtClean="0">
                <a:solidFill>
                  <a:srgbClr val="232323"/>
                </a:solidFill>
                <a:cs typeface="Arial MT"/>
              </a:rPr>
              <a:t>...</a:t>
            </a:r>
            <a:r>
              <a:rPr sz="2400" spc="-80" dirty="0" smtClean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senza</a:t>
            </a:r>
            <a:r>
              <a:rPr sz="2400" spc="-5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 smtClean="0">
                <a:solidFill>
                  <a:srgbClr val="232323"/>
                </a:solidFill>
                <a:cs typeface="Arial MT"/>
              </a:rPr>
              <a:t>tornaconto</a:t>
            </a:r>
            <a:endParaRPr lang="it-IT" sz="2400" dirty="0"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210"/>
              </a:spcBef>
            </a:pPr>
            <a:r>
              <a:rPr sz="2400" spc="-10" dirty="0" smtClean="0">
                <a:solidFill>
                  <a:srgbClr val="232323"/>
                </a:solidFill>
                <a:cs typeface="Arial MT"/>
              </a:rPr>
              <a:t>Al</a:t>
            </a:r>
            <a:r>
              <a:rPr sz="2400" spc="-20" dirty="0" smtClean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di </a:t>
            </a:r>
            <a:r>
              <a:rPr sz="2400" spc="-10" dirty="0">
                <a:solidFill>
                  <a:srgbClr val="232323"/>
                </a:solidFill>
                <a:cs typeface="Arial MT"/>
              </a:rPr>
              <a:t>là</a:t>
            </a:r>
            <a:r>
              <a:rPr sz="2400" spc="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10" dirty="0">
                <a:solidFill>
                  <a:srgbClr val="232323"/>
                </a:solidFill>
                <a:cs typeface="Arial MT"/>
              </a:rPr>
              <a:t>dei</a:t>
            </a:r>
            <a:r>
              <a:rPr sz="240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10" dirty="0">
                <a:solidFill>
                  <a:srgbClr val="232323"/>
                </a:solidFill>
                <a:cs typeface="Arial MT"/>
              </a:rPr>
              <a:t>luoghi</a:t>
            </a:r>
            <a:r>
              <a:rPr sz="2400" spc="5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dirty="0">
                <a:solidFill>
                  <a:srgbClr val="232323"/>
                </a:solidFill>
                <a:cs typeface="Arial MT"/>
              </a:rPr>
              <a:t>comuni</a:t>
            </a:r>
            <a:r>
              <a:rPr sz="2400" spc="-2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e</a:t>
            </a:r>
            <a:r>
              <a:rPr sz="2400" spc="-1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10" dirty="0">
                <a:solidFill>
                  <a:srgbClr val="232323"/>
                </a:solidFill>
                <a:cs typeface="Arial MT"/>
              </a:rPr>
              <a:t>dei</a:t>
            </a:r>
            <a:r>
              <a:rPr sz="2400" spc="-11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10" dirty="0">
                <a:solidFill>
                  <a:srgbClr val="232323"/>
                </a:solidFill>
                <a:cs typeface="Arial MT"/>
              </a:rPr>
              <a:t>vessilli </a:t>
            </a:r>
            <a:r>
              <a:rPr sz="2400" spc="-54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superando</a:t>
            </a:r>
            <a:r>
              <a:rPr sz="240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10" dirty="0">
                <a:solidFill>
                  <a:srgbClr val="232323"/>
                </a:solidFill>
                <a:cs typeface="Arial MT"/>
              </a:rPr>
              <a:t>ogni</a:t>
            </a:r>
            <a:r>
              <a:rPr sz="2400" spc="-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10" dirty="0">
                <a:solidFill>
                  <a:srgbClr val="232323"/>
                </a:solidFill>
                <a:cs typeface="Arial MT"/>
              </a:rPr>
              <a:t>pregiudizio,</a:t>
            </a:r>
            <a:r>
              <a:rPr sz="2400" spc="85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10" dirty="0" err="1">
                <a:solidFill>
                  <a:srgbClr val="232323"/>
                </a:solidFill>
                <a:cs typeface="Arial MT"/>
              </a:rPr>
              <a:t>ogni</a:t>
            </a:r>
            <a:r>
              <a:rPr sz="2400" spc="-100" dirty="0">
                <a:solidFill>
                  <a:srgbClr val="232323"/>
                </a:solidFill>
                <a:cs typeface="Arial MT"/>
              </a:rPr>
              <a:t> </a:t>
            </a:r>
            <a:r>
              <a:rPr sz="2400" spc="-5" dirty="0" err="1" smtClean="0">
                <a:solidFill>
                  <a:srgbClr val="232323"/>
                </a:solidFill>
                <a:cs typeface="Arial MT"/>
              </a:rPr>
              <a:t>barriera</a:t>
            </a:r>
            <a:r>
              <a:rPr lang="it-IT" sz="2400" spc="-5" dirty="0" smtClean="0">
                <a:solidFill>
                  <a:srgbClr val="232323"/>
                </a:solidFill>
                <a:cs typeface="Arial MT"/>
              </a:rPr>
              <a:t>.</a:t>
            </a:r>
            <a:endParaRPr sz="2400" dirty="0"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08925" y="4292598"/>
            <a:ext cx="1234948" cy="25653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89454" y="6522387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  <p:sp>
        <p:nvSpPr>
          <p:cNvPr id="7" name="Pentagono 6"/>
          <p:cNvSpPr/>
          <p:nvPr/>
        </p:nvSpPr>
        <p:spPr>
          <a:xfrm>
            <a:off x="0" y="381000"/>
            <a:ext cx="6019800" cy="6858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 nostre armi sono le nostre idee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Immagine 7" descr="cuore-arcobaleno-fondo-trasparen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410200"/>
            <a:ext cx="1519309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04800" y="1371600"/>
            <a:ext cx="8163128" cy="5208043"/>
            <a:chOff x="152400" y="913699"/>
            <a:chExt cx="8850549" cy="575759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017" y="1082180"/>
              <a:ext cx="2352675" cy="17644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4267199"/>
              <a:ext cx="3631438" cy="17653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737" y="2093067"/>
              <a:ext cx="2643739" cy="22744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8943" y="913699"/>
              <a:ext cx="4224006" cy="5757593"/>
            </a:xfrm>
            <a:prstGeom prst="rect">
              <a:avLst/>
            </a:prstGeom>
          </p:spPr>
        </p:pic>
      </p:grpSp>
      <p:sp>
        <p:nvSpPr>
          <p:cNvPr id="11" name="Pentagono 10"/>
          <p:cNvSpPr/>
          <p:nvPr/>
        </p:nvSpPr>
        <p:spPr>
          <a:xfrm>
            <a:off x="0" y="228600"/>
            <a:ext cx="7162800" cy="990600"/>
          </a:xfrm>
          <a:prstGeom prst="homePlate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 cordiale rapporto con  la Curia Arcivescovile  di Napoli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Immagine 8" descr="cuore-arcobaleno-fondo-trasparen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10200"/>
            <a:ext cx="1519309" cy="1447800"/>
          </a:xfrm>
          <a:prstGeom prst="rect">
            <a:avLst/>
          </a:prstGeom>
        </p:spPr>
      </p:pic>
      <p:sp>
        <p:nvSpPr>
          <p:cNvPr id="10" name="object 6"/>
          <p:cNvSpPr txBox="1"/>
          <p:nvPr/>
        </p:nvSpPr>
        <p:spPr>
          <a:xfrm>
            <a:off x="1447800" y="6553200"/>
            <a:ext cx="4145915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MT"/>
                <a:cs typeface="Arial MT"/>
              </a:rPr>
              <a:t>Associazione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Promozione</a:t>
            </a:r>
            <a:r>
              <a:rPr sz="1100" spc="-10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Sociale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 </a:t>
            </a:r>
            <a:r>
              <a:rPr sz="1100" spc="5" dirty="0">
                <a:latin typeface="Arial MT"/>
                <a:cs typeface="Arial MT"/>
              </a:rPr>
              <a:t>Ken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ONLUS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-</a:t>
            </a:r>
            <a:r>
              <a:rPr sz="1100" spc="45" dirty="0"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7"/>
              </a:rPr>
              <a:t>www.i-ken.org</a:t>
            </a:r>
            <a:endParaRPr sz="110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453</TotalTime>
  <Words>3176</Words>
  <Application>Microsoft Office PowerPoint</Application>
  <PresentationFormat>Presentazione su schermo (4:3)</PresentationFormat>
  <Paragraphs>229</Paragraphs>
  <Slides>47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48" baseType="lpstr"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www.omovies.it</vt:lpstr>
      <vt:lpstr>Diapositiva 16</vt:lpstr>
      <vt:lpstr>Diapositiva 17</vt:lpstr>
      <vt:lpstr>Diapositiva 18</vt:lpstr>
      <vt:lpstr>Diversità e rappresentazione: OMOVIES al Gurt – George Town University Washingthon DC</vt:lpstr>
      <vt:lpstr>Coordinamento Festival Cinematografici Campania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norme contro la discriminazione</vt:lpstr>
      <vt:lpstr>Diapositiva 38</vt:lpstr>
      <vt:lpstr>Diapositiva 39</vt:lpstr>
      <vt:lpstr>Online &amp; Social</vt:lpstr>
      <vt:lpstr>Volere è potere.</vt:lpstr>
      <vt:lpstr>Diapositiva 42</vt:lpstr>
      <vt:lpstr>GRAZIE</vt:lpstr>
      <vt:lpstr>Diapositiva 44</vt:lpstr>
      <vt:lpstr>Diapositiva 45</vt:lpstr>
      <vt:lpstr>Diapositiva 46</vt:lpstr>
      <vt:lpstr>Diapositiva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</dc:creator>
  <cp:lastModifiedBy>Carlo Cremona</cp:lastModifiedBy>
  <cp:revision>53</cp:revision>
  <dcterms:created xsi:type="dcterms:W3CDTF">2021-04-06T08:05:34Z</dcterms:created>
  <dcterms:modified xsi:type="dcterms:W3CDTF">2023-01-11T17:49:55Z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2019-02-21T00:00:00Z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2021-04-06T00:00:00Z</vt:filetime>
  </property>
</Properties>
</file>